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341" r:id="rId3"/>
    <p:sldId id="342" r:id="rId4"/>
    <p:sldId id="258" r:id="rId5"/>
    <p:sldId id="343" r:id="rId6"/>
    <p:sldId id="308" r:id="rId7"/>
    <p:sldId id="310" r:id="rId8"/>
    <p:sldId id="304" r:id="rId9"/>
    <p:sldId id="305" r:id="rId10"/>
    <p:sldId id="324" r:id="rId11"/>
    <p:sldId id="353" r:id="rId12"/>
    <p:sldId id="354" r:id="rId13"/>
    <p:sldId id="355" r:id="rId14"/>
    <p:sldId id="303" r:id="rId15"/>
    <p:sldId id="309" r:id="rId16"/>
    <p:sldId id="306" r:id="rId17"/>
    <p:sldId id="347" r:id="rId18"/>
    <p:sldId id="345" r:id="rId19"/>
    <p:sldId id="302" r:id="rId20"/>
    <p:sldId id="313" r:id="rId21"/>
    <p:sldId id="318" r:id="rId22"/>
    <p:sldId id="287" r:id="rId23"/>
    <p:sldId id="292" r:id="rId24"/>
    <p:sldId id="307" r:id="rId25"/>
    <p:sldId id="301" r:id="rId26"/>
    <p:sldId id="319" r:id="rId27"/>
    <p:sldId id="293" r:id="rId28"/>
    <p:sldId id="300" r:id="rId29"/>
    <p:sldId id="290" r:id="rId30"/>
    <p:sldId id="321" r:id="rId31"/>
    <p:sldId id="262" r:id="rId32"/>
    <p:sldId id="311" r:id="rId33"/>
    <p:sldId id="312" r:id="rId34"/>
    <p:sldId id="346" r:id="rId35"/>
    <p:sldId id="295" r:id="rId36"/>
    <p:sldId id="291" r:id="rId37"/>
    <p:sldId id="296" r:id="rId38"/>
    <p:sldId id="264" r:id="rId39"/>
    <p:sldId id="297" r:id="rId40"/>
    <p:sldId id="299" r:id="rId41"/>
    <p:sldId id="298" r:id="rId42"/>
    <p:sldId id="280" r:id="rId43"/>
    <p:sldId id="281" r:id="rId44"/>
    <p:sldId id="282" r:id="rId45"/>
    <p:sldId id="350" r:id="rId46"/>
    <p:sldId id="357" r:id="rId47"/>
    <p:sldId id="356" r:id="rId48"/>
    <p:sldId id="35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576436-BE88-4955-97FA-DB493290CDAA}">
          <p14:sldIdLst>
            <p14:sldId id="257"/>
            <p14:sldId id="341"/>
            <p14:sldId id="342"/>
            <p14:sldId id="258"/>
            <p14:sldId id="343"/>
            <p14:sldId id="308"/>
            <p14:sldId id="310"/>
            <p14:sldId id="304"/>
            <p14:sldId id="305"/>
            <p14:sldId id="324"/>
            <p14:sldId id="353"/>
            <p14:sldId id="354"/>
            <p14:sldId id="355"/>
            <p14:sldId id="303"/>
            <p14:sldId id="309"/>
            <p14:sldId id="306"/>
            <p14:sldId id="347"/>
            <p14:sldId id="345"/>
            <p14:sldId id="302"/>
            <p14:sldId id="313"/>
            <p14:sldId id="318"/>
            <p14:sldId id="287"/>
            <p14:sldId id="292"/>
            <p14:sldId id="307"/>
            <p14:sldId id="301"/>
            <p14:sldId id="319"/>
            <p14:sldId id="293"/>
            <p14:sldId id="300"/>
            <p14:sldId id="290"/>
            <p14:sldId id="321"/>
            <p14:sldId id="262"/>
            <p14:sldId id="311"/>
            <p14:sldId id="312"/>
            <p14:sldId id="346"/>
            <p14:sldId id="295"/>
            <p14:sldId id="291"/>
            <p14:sldId id="296"/>
            <p14:sldId id="264"/>
            <p14:sldId id="297"/>
            <p14:sldId id="299"/>
            <p14:sldId id="298"/>
            <p14:sldId id="280"/>
            <p14:sldId id="281"/>
            <p14:sldId id="282"/>
            <p14:sldId id="350"/>
            <p14:sldId id="357"/>
          </p14:sldIdLst>
        </p14:section>
        <p14:section name="Untitled Section" id="{D9E6F732-83B5-4B5F-B76C-B0E3081F6C0A}">
          <p14:sldIdLst>
            <p14:sldId id="356"/>
            <p14:sldId id="3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y Zlatev" initials="NZ" lastIdx="1" clrIdx="0">
    <p:extLst>
      <p:ext uri="{19B8F6BF-5375-455C-9EA6-DF929625EA0E}">
        <p15:presenceInfo xmlns:p15="http://schemas.microsoft.com/office/powerpoint/2012/main" userId="56bafd22807c16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861"/>
    <a:srgbClr val="572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9" autoAdjust="0"/>
    <p:restoredTop sz="94660"/>
  </p:normalViewPr>
  <p:slideViewPr>
    <p:cSldViewPr snapToGrid="0">
      <p:cViewPr varScale="1">
        <p:scale>
          <a:sx n="70" d="100"/>
          <a:sy n="70" d="100"/>
        </p:scale>
        <p:origin x="864" y="60"/>
      </p:cViewPr>
      <p:guideLst/>
    </p:cSldViewPr>
  </p:slideViewPr>
  <p:notesTextViewPr>
    <p:cViewPr>
      <p:scale>
        <a:sx n="1" d="1"/>
        <a:sy n="1" d="1"/>
      </p:scale>
      <p:origin x="0" y="0"/>
    </p:cViewPr>
  </p:notesTextViewPr>
  <p:sorterViewPr>
    <p:cViewPr varScale="1">
      <p:scale>
        <a:sx n="1" d="1"/>
        <a:sy n="1" d="1"/>
      </p:scale>
      <p:origin x="0" y="-5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E8B07-D13F-44F1-8F90-F404AB2ACD16}" type="doc">
      <dgm:prSet loTypeId="urn:microsoft.com/office/officeart/2009/3/layout/SnapshotPictureList" loCatId="picture" qsTypeId="urn:microsoft.com/office/officeart/2005/8/quickstyle/simple1" qsCatId="simple" csTypeId="urn:microsoft.com/office/officeart/2005/8/colors/accent1_2" csCatId="accent1" phldr="1"/>
      <dgm:spPr/>
    </dgm:pt>
    <dgm:pt modelId="{B620107B-1315-486F-BEBC-B58CC8A1153A}">
      <dgm:prSet phldrT="[Tekst]"/>
      <dgm:spPr/>
      <dgm:t>
        <a:bodyPr/>
        <a:lstStyle/>
        <a:p>
          <a:endParaRPr lang="pl-PL" dirty="0"/>
        </a:p>
      </dgm:t>
    </dgm:pt>
    <dgm:pt modelId="{599E54D6-8D68-4901-BBBC-AA681313B0A2}" type="parTrans" cxnId="{0B080F97-CAEC-4E26-903E-0945D825809C}">
      <dgm:prSet/>
      <dgm:spPr/>
      <dgm:t>
        <a:bodyPr/>
        <a:lstStyle/>
        <a:p>
          <a:endParaRPr lang="pl-PL"/>
        </a:p>
      </dgm:t>
    </dgm:pt>
    <dgm:pt modelId="{7B476A00-EA24-4512-B896-7308880ABE88}" type="sibTrans" cxnId="{0B080F97-CAEC-4E26-903E-0945D825809C}">
      <dgm:prSet/>
      <dgm:spPr>
        <a:ln>
          <a:noFill/>
        </a:ln>
      </dgm:spPr>
      <dgm:t>
        <a:bodyPr/>
        <a:lstStyle/>
        <a:p>
          <a:endParaRPr lang="pl-PL"/>
        </a:p>
      </dgm:t>
    </dgm:pt>
    <dgm:pt modelId="{6BDDB824-BC82-49DD-9FD9-02BB007081CC}" type="pres">
      <dgm:prSet presAssocID="{0F5E8B07-D13F-44F1-8F90-F404AB2ACD16}" presName="Name0" presStyleCnt="0">
        <dgm:presLayoutVars>
          <dgm:chMax/>
          <dgm:chPref/>
          <dgm:dir/>
          <dgm:animLvl val="lvl"/>
        </dgm:presLayoutVars>
      </dgm:prSet>
      <dgm:spPr/>
    </dgm:pt>
    <dgm:pt modelId="{B1CE8FB7-2A9F-44F6-AB42-442476679C45}" type="pres">
      <dgm:prSet presAssocID="{B620107B-1315-486F-BEBC-B58CC8A1153A}" presName="composite" presStyleCnt="0"/>
      <dgm:spPr/>
    </dgm:pt>
    <dgm:pt modelId="{0C46779C-6AC2-4F2E-BA51-C849D1212DA6}" type="pres">
      <dgm:prSet presAssocID="{B620107B-1315-486F-BEBC-B58CC8A1153A}" presName="ParentAccentShape" presStyleLbl="trBgShp" presStyleIdx="0" presStyleCnt="1" custLinFactNeighborX="25094" custLinFactNeighborY="11675"/>
      <dgm:spPr>
        <a:noFill/>
        <a:ln>
          <a:noFill/>
        </a:ln>
      </dgm:spPr>
    </dgm:pt>
    <dgm:pt modelId="{ACAF91AC-331C-46F4-BBA3-DA046C523848}" type="pres">
      <dgm:prSet presAssocID="{B620107B-1315-486F-BEBC-B58CC8A1153A}" presName="ParentText" presStyleLbl="revTx" presStyleIdx="0" presStyleCnt="2">
        <dgm:presLayoutVars>
          <dgm:chMax val="1"/>
          <dgm:chPref val="1"/>
          <dgm:bulletEnabled val="1"/>
        </dgm:presLayoutVars>
      </dgm:prSet>
      <dgm:spPr/>
    </dgm:pt>
    <dgm:pt modelId="{4E8EF828-EB5B-42CA-9692-ED6C256F17EA}" type="pres">
      <dgm:prSet presAssocID="{B620107B-1315-486F-BEBC-B58CC8A1153A}" presName="ChildText" presStyleLbl="revTx" presStyleIdx="1" presStyleCnt="2">
        <dgm:presLayoutVars>
          <dgm:chMax val="0"/>
          <dgm:chPref val="0"/>
        </dgm:presLayoutVars>
      </dgm:prSet>
      <dgm:spPr/>
    </dgm:pt>
    <dgm:pt modelId="{CA8FB11D-C761-4C12-9316-333E3892D256}" type="pres">
      <dgm:prSet presAssocID="{B620107B-1315-486F-BEBC-B58CC8A1153A}" presName="ChildAccentShape" presStyleLbl="trBgShp" presStyleIdx="0" presStyleCnt="1"/>
      <dgm:spPr/>
    </dgm:pt>
    <dgm:pt modelId="{17403630-2A2B-4B68-B743-A7ABA8FCBAF4}" type="pres">
      <dgm:prSet presAssocID="{B620107B-1315-486F-BEBC-B58CC8A1153A}" presName="Image" presStyleLbl="alignImgPlace1" presStyleIdx="0" presStyleCnt="1" custScaleX="118037" custScaleY="124438" custLinFactNeighborX="29496" custLinFactNeighborY="6180"/>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a:noFill/>
        </a:ln>
      </dgm:spPr>
    </dgm:pt>
  </dgm:ptLst>
  <dgm:cxnLst>
    <dgm:cxn modelId="{0B080F97-CAEC-4E26-903E-0945D825809C}" srcId="{0F5E8B07-D13F-44F1-8F90-F404AB2ACD16}" destId="{B620107B-1315-486F-BEBC-B58CC8A1153A}" srcOrd="0" destOrd="0" parTransId="{599E54D6-8D68-4901-BBBC-AA681313B0A2}" sibTransId="{7B476A00-EA24-4512-B896-7308880ABE88}"/>
    <dgm:cxn modelId="{E529A5B8-0A3B-41ED-8969-02155B4AD9FD}" type="presOf" srcId="{0F5E8B07-D13F-44F1-8F90-F404AB2ACD16}" destId="{6BDDB824-BC82-49DD-9FD9-02BB007081CC}" srcOrd="0" destOrd="0" presId="urn:microsoft.com/office/officeart/2009/3/layout/SnapshotPictureList"/>
    <dgm:cxn modelId="{7B5685EA-7EA0-4B4E-BA01-ECC63DB029FE}" type="presOf" srcId="{B620107B-1315-486F-BEBC-B58CC8A1153A}" destId="{ACAF91AC-331C-46F4-BBA3-DA046C523848}" srcOrd="0" destOrd="0" presId="urn:microsoft.com/office/officeart/2009/3/layout/SnapshotPictureList"/>
    <dgm:cxn modelId="{3D237EAE-8659-4AAB-BF50-618961D4128B}" type="presParOf" srcId="{6BDDB824-BC82-49DD-9FD9-02BB007081CC}" destId="{B1CE8FB7-2A9F-44F6-AB42-442476679C45}" srcOrd="0" destOrd="0" presId="urn:microsoft.com/office/officeart/2009/3/layout/SnapshotPictureList"/>
    <dgm:cxn modelId="{1F563DAE-861C-46A0-AEA4-07CFAA1F8C23}" type="presParOf" srcId="{B1CE8FB7-2A9F-44F6-AB42-442476679C45}" destId="{0C46779C-6AC2-4F2E-BA51-C849D1212DA6}" srcOrd="0" destOrd="0" presId="urn:microsoft.com/office/officeart/2009/3/layout/SnapshotPictureList"/>
    <dgm:cxn modelId="{8C9B8292-D7BA-469C-B55B-A3AF0683CB07}" type="presParOf" srcId="{B1CE8FB7-2A9F-44F6-AB42-442476679C45}" destId="{ACAF91AC-331C-46F4-BBA3-DA046C523848}" srcOrd="1" destOrd="0" presId="urn:microsoft.com/office/officeart/2009/3/layout/SnapshotPictureList"/>
    <dgm:cxn modelId="{A44E37C2-95E9-4851-A6E0-E176599495CC}" type="presParOf" srcId="{B1CE8FB7-2A9F-44F6-AB42-442476679C45}" destId="{4E8EF828-EB5B-42CA-9692-ED6C256F17EA}" srcOrd="2" destOrd="0" presId="urn:microsoft.com/office/officeart/2009/3/layout/SnapshotPictureList"/>
    <dgm:cxn modelId="{2ADE6EAB-C151-4628-B9FA-DBB979B7DF88}" type="presParOf" srcId="{B1CE8FB7-2A9F-44F6-AB42-442476679C45}" destId="{CA8FB11D-C761-4C12-9316-333E3892D256}" srcOrd="3" destOrd="0" presId="urn:microsoft.com/office/officeart/2009/3/layout/SnapshotPictureList"/>
    <dgm:cxn modelId="{42376822-CE52-4889-83CB-4BAF72261233}" type="presParOf" srcId="{B1CE8FB7-2A9F-44F6-AB42-442476679C45}" destId="{17403630-2A2B-4B68-B743-A7ABA8FCBAF4}" srcOrd="4" destOrd="0" presId="urn:microsoft.com/office/officeart/2009/3/layout/SnapshotPicture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E8B07-D13F-44F1-8F90-F404AB2ACD1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620107B-1315-486F-BEBC-B58CC8A1153A}">
      <dgm:prSet phldrT="[Tekst]"/>
      <dgm:spPr/>
      <dgm:t>
        <a:bodyPr/>
        <a:lstStyle/>
        <a:p>
          <a:endParaRPr lang="pl-PL" dirty="0"/>
        </a:p>
      </dgm:t>
    </dgm:pt>
    <dgm:pt modelId="{599E54D6-8D68-4901-BBBC-AA681313B0A2}" type="parTrans" cxnId="{0B080F97-CAEC-4E26-903E-0945D825809C}">
      <dgm:prSet/>
      <dgm:spPr/>
      <dgm:t>
        <a:bodyPr/>
        <a:lstStyle/>
        <a:p>
          <a:endParaRPr lang="pl-PL"/>
        </a:p>
      </dgm:t>
    </dgm:pt>
    <dgm:pt modelId="{7B476A00-EA24-4512-B896-7308880ABE88}" type="sibTrans" cxnId="{0B080F97-CAEC-4E26-903E-0945D825809C}">
      <dgm:prSet/>
      <dgm:spPr>
        <a:ln>
          <a:noFill/>
        </a:ln>
      </dgm:spPr>
      <dgm:t>
        <a:bodyPr/>
        <a:lstStyle/>
        <a:p>
          <a:endParaRPr lang="pl-PL"/>
        </a:p>
      </dgm:t>
    </dgm:pt>
    <dgm:pt modelId="{ABD735B6-A33C-4DC5-ABE8-C3DB70523ADD}" type="pres">
      <dgm:prSet presAssocID="{0F5E8B07-D13F-44F1-8F90-F404AB2ACD16}" presName="Name0" presStyleCnt="0">
        <dgm:presLayoutVars>
          <dgm:chMax val="7"/>
          <dgm:chPref val="7"/>
          <dgm:dir/>
        </dgm:presLayoutVars>
      </dgm:prSet>
      <dgm:spPr/>
    </dgm:pt>
    <dgm:pt modelId="{91E109C6-0BD7-46A1-AA1E-2851DF054CAE}" type="pres">
      <dgm:prSet presAssocID="{0F5E8B07-D13F-44F1-8F90-F404AB2ACD16}" presName="Name1" presStyleCnt="0"/>
      <dgm:spPr/>
    </dgm:pt>
    <dgm:pt modelId="{04D6E6FF-E56D-489B-8F5D-45C565B39500}" type="pres">
      <dgm:prSet presAssocID="{7B476A00-EA24-4512-B896-7308880ABE88}" presName="picture_1" presStyleCnt="0"/>
      <dgm:spPr/>
    </dgm:pt>
    <dgm:pt modelId="{50772982-679E-48DE-9787-E3492421E804}" type="pres">
      <dgm:prSet presAssocID="{7B476A00-EA24-4512-B896-7308880ABE88}" presName="pictureRepeatNode" presStyleLbl="alignImgPlace1" presStyleIdx="0" presStyleCnt="1" custLinFactX="200000" custLinFactY="27997" custLinFactNeighborX="266502" custLinFactNeighborY="100000"/>
      <dgm:spPr/>
    </dgm:pt>
    <dgm:pt modelId="{8E1053F7-4746-4314-8896-684A8034F8CC}" type="pres">
      <dgm:prSet presAssocID="{B620107B-1315-486F-BEBC-B58CC8A1153A}" presName="text_1" presStyleLbl="node1" presStyleIdx="0" presStyleCnt="0">
        <dgm:presLayoutVars>
          <dgm:bulletEnabled val="1"/>
        </dgm:presLayoutVars>
      </dgm:prSet>
      <dgm:spPr/>
    </dgm:pt>
  </dgm:ptLst>
  <dgm:cxnLst>
    <dgm:cxn modelId="{76451404-E8AE-427B-8031-444897837C54}" type="presOf" srcId="{0F5E8B07-D13F-44F1-8F90-F404AB2ACD16}" destId="{ABD735B6-A33C-4DC5-ABE8-C3DB70523ADD}" srcOrd="0" destOrd="0" presId="urn:microsoft.com/office/officeart/2008/layout/CircularPictureCallout"/>
    <dgm:cxn modelId="{2A74870E-8BA0-40E8-B650-04352FC40633}" type="presOf" srcId="{7B476A00-EA24-4512-B896-7308880ABE88}" destId="{50772982-679E-48DE-9787-E3492421E804}" srcOrd="0" destOrd="0" presId="urn:microsoft.com/office/officeart/2008/layout/CircularPictureCallout"/>
    <dgm:cxn modelId="{0B080F97-CAEC-4E26-903E-0945D825809C}" srcId="{0F5E8B07-D13F-44F1-8F90-F404AB2ACD16}" destId="{B620107B-1315-486F-BEBC-B58CC8A1153A}" srcOrd="0" destOrd="0" parTransId="{599E54D6-8D68-4901-BBBC-AA681313B0A2}" sibTransId="{7B476A00-EA24-4512-B896-7308880ABE88}"/>
    <dgm:cxn modelId="{A7E26AB9-E780-4A3C-8AF4-8DFD873CF5E1}" type="presOf" srcId="{B620107B-1315-486F-BEBC-B58CC8A1153A}" destId="{8E1053F7-4746-4314-8896-684A8034F8CC}" srcOrd="0" destOrd="0" presId="urn:microsoft.com/office/officeart/2008/layout/CircularPictureCallout"/>
    <dgm:cxn modelId="{DAADF6E7-CBC1-4A01-972A-B62F78264F81}" type="presParOf" srcId="{ABD735B6-A33C-4DC5-ABE8-C3DB70523ADD}" destId="{91E109C6-0BD7-46A1-AA1E-2851DF054CAE}" srcOrd="0" destOrd="0" presId="urn:microsoft.com/office/officeart/2008/layout/CircularPictureCallout"/>
    <dgm:cxn modelId="{896A3EF3-DC71-44D1-B998-8711A890E9FF}" type="presParOf" srcId="{91E109C6-0BD7-46A1-AA1E-2851DF054CAE}" destId="{04D6E6FF-E56D-489B-8F5D-45C565B39500}" srcOrd="0" destOrd="0" presId="urn:microsoft.com/office/officeart/2008/layout/CircularPictureCallout"/>
    <dgm:cxn modelId="{2CE20331-9553-42C9-B9CC-779B1D3C711A}" type="presParOf" srcId="{04D6E6FF-E56D-489B-8F5D-45C565B39500}" destId="{50772982-679E-48DE-9787-E3492421E804}" srcOrd="0" destOrd="0" presId="urn:microsoft.com/office/officeart/2008/layout/CircularPictureCallout"/>
    <dgm:cxn modelId="{60B2EB1F-1A92-4596-98A6-D905598AD446}" type="presParOf" srcId="{91E109C6-0BD7-46A1-AA1E-2851DF054CAE}" destId="{8E1053F7-4746-4314-8896-684A8034F8CC}"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6779C-6AC2-4F2E-BA51-C849D1212DA6}">
      <dsp:nvSpPr>
        <dsp:cNvPr id="0" name=""/>
        <dsp:cNvSpPr/>
      </dsp:nvSpPr>
      <dsp:spPr>
        <a:xfrm>
          <a:off x="876025" y="215510"/>
          <a:ext cx="1285082" cy="914478"/>
        </a:xfrm>
        <a:prstGeom prst="frame">
          <a:avLst>
            <a:gd name="adj1" fmla="val 5450"/>
          </a:avLst>
        </a:prstGeom>
        <a:noFill/>
        <a:ln>
          <a:noFill/>
        </a:ln>
        <a:effectLst/>
      </dsp:spPr>
      <dsp:style>
        <a:lnRef idx="0">
          <a:scrgbClr r="0" g="0" b="0"/>
        </a:lnRef>
        <a:fillRef idx="1">
          <a:scrgbClr r="0" g="0" b="0"/>
        </a:fillRef>
        <a:effectRef idx="0">
          <a:scrgbClr r="0" g="0" b="0"/>
        </a:effectRef>
        <a:fontRef idx="minor"/>
      </dsp:style>
    </dsp:sp>
    <dsp:sp modelId="{17403630-2A2B-4B68-B743-A7ABA8FCBAF4}">
      <dsp:nvSpPr>
        <dsp:cNvPr id="0" name=""/>
        <dsp:cNvSpPr/>
      </dsp:nvSpPr>
      <dsp:spPr>
        <a:xfrm>
          <a:off x="757171" y="53578"/>
          <a:ext cx="1458550" cy="10764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CAF91AC-331C-46F4-BBA3-DA046C523848}">
      <dsp:nvSpPr>
        <dsp:cNvPr id="0" name=""/>
        <dsp:cNvSpPr/>
      </dsp:nvSpPr>
      <dsp:spPr>
        <a:xfrm>
          <a:off x="603787" y="971140"/>
          <a:ext cx="1185431" cy="108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marL="0" lvl="0" indent="0" algn="l" defTabSz="222250">
            <a:lnSpc>
              <a:spcPct val="90000"/>
            </a:lnSpc>
            <a:spcBef>
              <a:spcPct val="0"/>
            </a:spcBef>
            <a:spcAft>
              <a:spcPct val="35000"/>
            </a:spcAft>
            <a:buNone/>
          </a:pPr>
          <a:endParaRPr lang="pl-PL" sz="500" kern="1200" dirty="0"/>
        </a:p>
      </dsp:txBody>
      <dsp:txXfrm>
        <a:off x="603787" y="971140"/>
        <a:ext cx="1185431" cy="108549"/>
      </dsp:txXfrm>
    </dsp:sp>
    <dsp:sp modelId="{4E8EF828-EB5B-42CA-9692-ED6C256F17EA}">
      <dsp:nvSpPr>
        <dsp:cNvPr id="0" name=""/>
        <dsp:cNvSpPr/>
      </dsp:nvSpPr>
      <dsp:spPr>
        <a:xfrm>
          <a:off x="1890945" y="215390"/>
          <a:ext cx="587525" cy="91447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72982-679E-48DE-9787-E3492421E804}">
      <dsp:nvSpPr>
        <dsp:cNvPr id="0" name=""/>
        <dsp:cNvSpPr/>
      </dsp:nvSpPr>
      <dsp:spPr>
        <a:xfrm>
          <a:off x="2536053" y="0"/>
          <a:ext cx="1660123" cy="1660123"/>
        </a:xfrm>
        <a:prstGeom prst="ellipse">
          <a:avLst/>
        </a:prstGeom>
        <a:solidFill>
          <a:schemeClr val="accent1">
            <a:tint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1053F7-4746-4314-8896-684A8034F8CC}">
      <dsp:nvSpPr>
        <dsp:cNvPr id="0" name=""/>
        <dsp:cNvSpPr/>
      </dsp:nvSpPr>
      <dsp:spPr>
        <a:xfrm>
          <a:off x="1566849" y="881525"/>
          <a:ext cx="1062478" cy="5478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733550">
            <a:lnSpc>
              <a:spcPct val="90000"/>
            </a:lnSpc>
            <a:spcBef>
              <a:spcPct val="0"/>
            </a:spcBef>
            <a:spcAft>
              <a:spcPct val="35000"/>
            </a:spcAft>
            <a:buNone/>
          </a:pPr>
          <a:endParaRPr lang="pl-PL" sz="3900" kern="1200" dirty="0"/>
        </a:p>
      </dsp:txBody>
      <dsp:txXfrm>
        <a:off x="1566849" y="881525"/>
        <a:ext cx="1062478" cy="547840"/>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CFEE7-44EA-4542-A6FA-F37E5E39085E}" type="datetimeFigureOut">
              <a:rPr lang="en-US" smtClean="0"/>
              <a:t>7/3/2020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B2279-FC30-4493-B069-3CC01E253D49}" type="slidenum">
              <a:rPr lang="en-US" smtClean="0"/>
              <a:t>‹#›</a:t>
            </a:fld>
            <a:endParaRPr lang="en-US"/>
          </a:p>
        </p:txBody>
      </p:sp>
    </p:spTree>
    <p:extLst>
      <p:ext uri="{BB962C8B-B14F-4D97-AF65-F5344CB8AC3E}">
        <p14:creationId xmlns:p14="http://schemas.microsoft.com/office/powerpoint/2010/main" val="337525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42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00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7DBEFF-83BB-45EA-AB79-FFDE594C0C66}"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86224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DBEFF-83BB-45EA-AB79-FFDE594C0C66}"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130002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DBEFF-83BB-45EA-AB79-FFDE594C0C66}"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144370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tnerzy">
    <p:spTree>
      <p:nvGrpSpPr>
        <p:cNvPr id="1" name=""/>
        <p:cNvGrpSpPr/>
        <p:nvPr/>
      </p:nvGrpSpPr>
      <p:grpSpPr>
        <a:xfrm>
          <a:off x="0" y="0"/>
          <a:ext cx="0" cy="0"/>
          <a:chOff x="0" y="0"/>
          <a:chExt cx="0" cy="0"/>
        </a:xfrm>
      </p:grpSpPr>
      <p:sp>
        <p:nvSpPr>
          <p:cNvPr id="2" name="Title 1"/>
          <p:cNvSpPr>
            <a:spLocks noGrp="1"/>
          </p:cNvSpPr>
          <p:nvPr>
            <p:ph type="title"/>
          </p:nvPr>
        </p:nvSpPr>
        <p:spPr>
          <a:xfrm>
            <a:off x="838200" y="1525739"/>
            <a:ext cx="10515600" cy="1325563"/>
          </a:xfrm>
        </p:spPr>
        <p:txBody>
          <a:bodyPr>
            <a:normAutofit/>
          </a:bodyPr>
          <a:lstStyle>
            <a:lvl1pPr>
              <a:defRPr sz="3600" b="1">
                <a:solidFill>
                  <a:srgbClr val="572678"/>
                </a:solidFill>
              </a:defRPr>
            </a:lvl1pPr>
          </a:lstStyle>
          <a:p>
            <a:r>
              <a:rPr lang="pl-PL" dirty="0"/>
              <a:t>Kliknij, aby edytować styl</a:t>
            </a:r>
            <a:endParaRPr lang="en-US" dirty="0"/>
          </a:p>
        </p:txBody>
      </p:sp>
      <p:sp>
        <p:nvSpPr>
          <p:cNvPr id="7" name="Tytuł 1">
            <a:extLst>
              <a:ext uri="{FF2B5EF4-FFF2-40B4-BE49-F238E27FC236}">
                <a16:creationId xmlns:a16="http://schemas.microsoft.com/office/drawing/2014/main" id="{2E5494AB-14D8-471E-BD70-3F6C14EE2B91}"/>
              </a:ext>
            </a:extLst>
          </p:cNvPr>
          <p:cNvSpPr txBox="1">
            <a:spLocks/>
          </p:cNvSpPr>
          <p:nvPr userDrawn="1"/>
        </p:nvSpPr>
        <p:spPr>
          <a:xfrm>
            <a:off x="838200" y="578191"/>
            <a:ext cx="10515600" cy="922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a:solidFill>
                  <a:srgbClr val="572678"/>
                </a:solidFill>
                <a:latin typeface="Arial" panose="020B0604020202020204" pitchFamily="34" charset="0"/>
                <a:cs typeface="Arial" panose="020B0604020202020204" pitchFamily="34" charset="0"/>
              </a:rPr>
              <a:t>Partners</a:t>
            </a:r>
          </a:p>
        </p:txBody>
      </p:sp>
      <p:cxnSp>
        <p:nvCxnSpPr>
          <p:cNvPr id="8" name="Łącznik prosty 7">
            <a:extLst>
              <a:ext uri="{FF2B5EF4-FFF2-40B4-BE49-F238E27FC236}">
                <a16:creationId xmlns:a16="http://schemas.microsoft.com/office/drawing/2014/main" id="{A2A1E04F-442A-48AC-8849-C2F143B3830B}"/>
              </a:ext>
            </a:extLst>
          </p:cNvPr>
          <p:cNvCxnSpPr>
            <a:cxnSpLocks/>
          </p:cNvCxnSpPr>
          <p:nvPr userDrawn="1"/>
        </p:nvCxnSpPr>
        <p:spPr>
          <a:xfrm>
            <a:off x="1039427" y="499259"/>
            <a:ext cx="546716"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9" name="Prostokąt 8">
            <a:extLst>
              <a:ext uri="{FF2B5EF4-FFF2-40B4-BE49-F238E27FC236}">
                <a16:creationId xmlns:a16="http://schemas.microsoft.com/office/drawing/2014/main" id="{49B0DDC5-FC9F-4A5F-8980-D165D9C06626}"/>
              </a:ext>
            </a:extLst>
          </p:cNvPr>
          <p:cNvSpPr/>
          <p:nvPr userDrawn="1"/>
        </p:nvSpPr>
        <p:spPr>
          <a:xfrm>
            <a:off x="0" y="6551720"/>
            <a:ext cx="12192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0" name="Obraz 9" descr="Obraz zawierający obiekt, zegar&#10;&#10;Opis wygenerowany automatycznie">
            <a:extLst>
              <a:ext uri="{FF2B5EF4-FFF2-40B4-BE49-F238E27FC236}">
                <a16:creationId xmlns:a16="http://schemas.microsoft.com/office/drawing/2014/main" id="{6EA1218F-E785-4315-B5A9-EFB67730AC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582" y="5553085"/>
            <a:ext cx="2414371" cy="716287"/>
          </a:xfrm>
          <a:prstGeom prst="rect">
            <a:avLst/>
          </a:prstGeom>
        </p:spPr>
      </p:pic>
      <p:pic>
        <p:nvPicPr>
          <p:cNvPr id="11" name="Obraz 10">
            <a:extLst>
              <a:ext uri="{FF2B5EF4-FFF2-40B4-BE49-F238E27FC236}">
                <a16:creationId xmlns:a16="http://schemas.microsoft.com/office/drawing/2014/main" id="{98E03D84-C731-4F0B-B1F1-273C8E34FE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0383" y="5553086"/>
            <a:ext cx="3373515" cy="716287"/>
          </a:xfrm>
          <a:prstGeom prst="rect">
            <a:avLst/>
          </a:prstGeom>
        </p:spPr>
      </p:pic>
      <p:graphicFrame>
        <p:nvGraphicFramePr>
          <p:cNvPr id="13" name="Diagram 12">
            <a:extLst>
              <a:ext uri="{FF2B5EF4-FFF2-40B4-BE49-F238E27FC236}">
                <a16:creationId xmlns:a16="http://schemas.microsoft.com/office/drawing/2014/main" id="{93727BF6-F388-4847-B5D6-5602F55A8FA2}"/>
              </a:ext>
            </a:extLst>
          </p:cNvPr>
          <p:cNvGraphicFramePr/>
          <p:nvPr userDrawn="1">
            <p:extLst>
              <p:ext uri="{D42A27DB-BD31-4B8C-83A1-F6EECF244321}">
                <p14:modId xmlns:p14="http://schemas.microsoft.com/office/powerpoint/2010/main" val="1554628455"/>
              </p:ext>
            </p:extLst>
          </p:nvPr>
        </p:nvGraphicFramePr>
        <p:xfrm>
          <a:off x="2877488" y="2876712"/>
          <a:ext cx="2972896" cy="1129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Obraz 3">
            <a:extLst>
              <a:ext uri="{FF2B5EF4-FFF2-40B4-BE49-F238E27FC236}">
                <a16:creationId xmlns:a16="http://schemas.microsoft.com/office/drawing/2014/main" id="{077C5DC3-829D-42EC-AFA9-60F98D27C2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01285" y="2994928"/>
            <a:ext cx="1221783" cy="1011773"/>
          </a:xfrm>
          <a:prstGeom prst="rect">
            <a:avLst/>
          </a:prstGeom>
        </p:spPr>
      </p:pic>
      <p:pic>
        <p:nvPicPr>
          <p:cNvPr id="22" name="Obraz 21">
            <a:extLst>
              <a:ext uri="{FF2B5EF4-FFF2-40B4-BE49-F238E27FC236}">
                <a16:creationId xmlns:a16="http://schemas.microsoft.com/office/drawing/2014/main" id="{01D02579-E3D4-48CA-BF46-2F52E139886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82113" y="4287915"/>
            <a:ext cx="753025" cy="717420"/>
          </a:xfrm>
          <a:prstGeom prst="rect">
            <a:avLst/>
          </a:prstGeom>
        </p:spPr>
      </p:pic>
      <p:pic>
        <p:nvPicPr>
          <p:cNvPr id="24" name="Obraz 23">
            <a:extLst>
              <a:ext uri="{FF2B5EF4-FFF2-40B4-BE49-F238E27FC236}">
                <a16:creationId xmlns:a16="http://schemas.microsoft.com/office/drawing/2014/main" id="{7B06D74A-88C2-48C1-B517-2E473FAC742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54582" y="4405074"/>
            <a:ext cx="2190389" cy="450383"/>
          </a:xfrm>
          <a:prstGeom prst="rect">
            <a:avLst/>
          </a:prstGeom>
        </p:spPr>
      </p:pic>
    </p:spTree>
    <p:extLst>
      <p:ext uri="{BB962C8B-B14F-4D97-AF65-F5344CB8AC3E}">
        <p14:creationId xmlns:p14="http://schemas.microsoft.com/office/powerpoint/2010/main" val="3687742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główek sekcji">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9BE1B402-9BEC-43CE-9A6C-A24185795298}"/>
              </a:ext>
            </a:extLst>
          </p:cNvPr>
          <p:cNvSpPr/>
          <p:nvPr userDrawn="1"/>
        </p:nvSpPr>
        <p:spPr>
          <a:xfrm>
            <a:off x="4903000" y="12374"/>
            <a:ext cx="7289000" cy="6539346"/>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2" name="Title 1"/>
          <p:cNvSpPr>
            <a:spLocks noGrp="1"/>
          </p:cNvSpPr>
          <p:nvPr>
            <p:ph type="title" hasCustomPrompt="1"/>
          </p:nvPr>
        </p:nvSpPr>
        <p:spPr>
          <a:xfrm>
            <a:off x="5618549" y="2077381"/>
            <a:ext cx="10515600" cy="2551137"/>
          </a:xfrm>
        </p:spPr>
        <p:txBody>
          <a:bodyPr anchor="b">
            <a:normAutofit/>
          </a:bodyPr>
          <a:lstStyle>
            <a:lvl1pPr>
              <a:defRPr sz="4400" b="1">
                <a:solidFill>
                  <a:srgbClr val="572678"/>
                </a:solidFill>
              </a:defRPr>
            </a:lvl1pPr>
          </a:lstStyle>
          <a:p>
            <a:r>
              <a:rPr lang="pl-PL" dirty="0" err="1"/>
              <a:t>Some</a:t>
            </a:r>
            <a:br>
              <a:rPr lang="pl-PL" dirty="0"/>
            </a:br>
            <a:r>
              <a:rPr lang="pl-PL" dirty="0"/>
              <a:t>nice</a:t>
            </a:r>
            <a:br>
              <a:rPr lang="pl-PL" dirty="0"/>
            </a:br>
            <a:r>
              <a:rPr lang="pl-PL" dirty="0" err="1"/>
              <a:t>title</a:t>
            </a:r>
            <a:br>
              <a:rPr lang="pl-PL" dirty="0"/>
            </a:br>
            <a:endParaRPr lang="en-US" dirty="0"/>
          </a:p>
        </p:txBody>
      </p:sp>
      <p:sp>
        <p:nvSpPr>
          <p:cNvPr id="8" name="Prostokąt 7">
            <a:extLst>
              <a:ext uri="{FF2B5EF4-FFF2-40B4-BE49-F238E27FC236}">
                <a16:creationId xmlns:a16="http://schemas.microsoft.com/office/drawing/2014/main" id="{2F4C7CFA-AFBB-4F29-BFDE-8AF44C640EC7}"/>
              </a:ext>
            </a:extLst>
          </p:cNvPr>
          <p:cNvSpPr/>
          <p:nvPr userDrawn="1"/>
        </p:nvSpPr>
        <p:spPr>
          <a:xfrm>
            <a:off x="4902998" y="6551720"/>
            <a:ext cx="7289001"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cxnSp>
        <p:nvCxnSpPr>
          <p:cNvPr id="9" name="Łącznik prosty 8">
            <a:extLst>
              <a:ext uri="{FF2B5EF4-FFF2-40B4-BE49-F238E27FC236}">
                <a16:creationId xmlns:a16="http://schemas.microsoft.com/office/drawing/2014/main" id="{0CDB41D1-9F00-45AA-A25F-39322EEB26EF}"/>
              </a:ext>
            </a:extLst>
          </p:cNvPr>
          <p:cNvCxnSpPr>
            <a:cxnSpLocks/>
          </p:cNvCxnSpPr>
          <p:nvPr userDrawn="1"/>
        </p:nvCxnSpPr>
        <p:spPr>
          <a:xfrm>
            <a:off x="7118793" y="382646"/>
            <a:ext cx="4635244"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11" name="Symbol zastępczy zawartości 4">
            <a:extLst>
              <a:ext uri="{FF2B5EF4-FFF2-40B4-BE49-F238E27FC236}">
                <a16:creationId xmlns:a16="http://schemas.microsoft.com/office/drawing/2014/main" id="{C0FB7F71-17AF-4C7E-A1D0-DE6F3C89F4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5651" y="2278063"/>
            <a:ext cx="1720157" cy="2520950"/>
          </a:xfrm>
          <a:prstGeom prst="rect">
            <a:avLst/>
          </a:prstGeom>
        </p:spPr>
      </p:pic>
      <p:sp>
        <p:nvSpPr>
          <p:cNvPr id="12" name="Title 1">
            <a:extLst>
              <a:ext uri="{FF2B5EF4-FFF2-40B4-BE49-F238E27FC236}">
                <a16:creationId xmlns:a16="http://schemas.microsoft.com/office/drawing/2014/main" id="{0B847C4D-9CED-4EA9-8932-15AB91A861DB}"/>
              </a:ext>
            </a:extLst>
          </p:cNvPr>
          <p:cNvSpPr txBox="1">
            <a:spLocks/>
          </p:cNvSpPr>
          <p:nvPr userDrawn="1"/>
        </p:nvSpPr>
        <p:spPr>
          <a:xfrm>
            <a:off x="5632148" y="227145"/>
            <a:ext cx="1353381" cy="3379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572678"/>
                </a:solidFill>
                <a:latin typeface="+mj-lt"/>
                <a:ea typeface="+mj-ea"/>
                <a:cs typeface="+mj-cs"/>
              </a:defRPr>
            </a:lvl1pPr>
          </a:lstStyle>
          <a:p>
            <a:r>
              <a:rPr lang="pl-PL" sz="1600" dirty="0">
                <a:solidFill>
                  <a:srgbClr val="D40861"/>
                </a:solidFill>
              </a:rPr>
              <a:t>Part 1</a:t>
            </a:r>
            <a:endParaRPr lang="en-US" sz="1600" dirty="0">
              <a:solidFill>
                <a:srgbClr val="D40861"/>
              </a:solidFill>
            </a:endParaRPr>
          </a:p>
        </p:txBody>
      </p:sp>
    </p:spTree>
    <p:extLst>
      <p:ext uri="{BB962C8B-B14F-4D97-AF65-F5344CB8AC3E}">
        <p14:creationId xmlns:p14="http://schemas.microsoft.com/office/powerpoint/2010/main" val="276021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agłówek sekcji 3">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30054D67-651D-41F6-B39B-71A229017980}"/>
              </a:ext>
            </a:extLst>
          </p:cNvPr>
          <p:cNvSpPr/>
          <p:nvPr userDrawn="1"/>
        </p:nvSpPr>
        <p:spPr>
          <a:xfrm>
            <a:off x="4902997" y="0"/>
            <a:ext cx="7289001" cy="6551720"/>
          </a:xfrm>
          <a:prstGeom prst="rect">
            <a:avLst/>
          </a:prstGeom>
          <a:solidFill>
            <a:srgbClr val="B3C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4" name="Prostokąt 13">
            <a:extLst>
              <a:ext uri="{FF2B5EF4-FFF2-40B4-BE49-F238E27FC236}">
                <a16:creationId xmlns:a16="http://schemas.microsoft.com/office/drawing/2014/main" id="{22D7F8B5-8E55-43E9-9D1A-6F59899560C8}"/>
              </a:ext>
            </a:extLst>
          </p:cNvPr>
          <p:cNvSpPr/>
          <p:nvPr userDrawn="1"/>
        </p:nvSpPr>
        <p:spPr>
          <a:xfrm>
            <a:off x="4902998" y="6551720"/>
            <a:ext cx="7289001" cy="306280"/>
          </a:xfrm>
          <a:prstGeom prst="rect">
            <a:avLst/>
          </a:prstGeom>
          <a:solidFill>
            <a:srgbClr val="572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cxnSp>
        <p:nvCxnSpPr>
          <p:cNvPr id="15" name="Łącznik prosty 14">
            <a:extLst>
              <a:ext uri="{FF2B5EF4-FFF2-40B4-BE49-F238E27FC236}">
                <a16:creationId xmlns:a16="http://schemas.microsoft.com/office/drawing/2014/main" id="{0DFF647B-9806-455B-91EE-97DE6A4E5576}"/>
              </a:ext>
            </a:extLst>
          </p:cNvPr>
          <p:cNvCxnSpPr>
            <a:cxnSpLocks/>
          </p:cNvCxnSpPr>
          <p:nvPr userDrawn="1"/>
        </p:nvCxnSpPr>
        <p:spPr>
          <a:xfrm>
            <a:off x="7118793" y="382646"/>
            <a:ext cx="4635244"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16" name="Tytuł 1">
            <a:extLst>
              <a:ext uri="{FF2B5EF4-FFF2-40B4-BE49-F238E27FC236}">
                <a16:creationId xmlns:a16="http://schemas.microsoft.com/office/drawing/2014/main" id="{B9F172AC-7B63-4D15-91D2-07E3F3FF5492}"/>
              </a:ext>
            </a:extLst>
          </p:cNvPr>
          <p:cNvSpPr txBox="1">
            <a:spLocks/>
          </p:cNvSpPr>
          <p:nvPr userDrawn="1"/>
        </p:nvSpPr>
        <p:spPr>
          <a:xfrm>
            <a:off x="5632148" y="170153"/>
            <a:ext cx="1825101" cy="424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600" b="1" dirty="0">
                <a:solidFill>
                  <a:srgbClr val="D40861"/>
                </a:solidFill>
                <a:latin typeface="Arial" panose="020B0604020202020204" pitchFamily="34" charset="0"/>
                <a:cs typeface="Arial" panose="020B0604020202020204" pitchFamily="34" charset="0"/>
              </a:rPr>
              <a:t>Part 2</a:t>
            </a:r>
          </a:p>
        </p:txBody>
      </p:sp>
      <p:sp>
        <p:nvSpPr>
          <p:cNvPr id="6" name="Title 1">
            <a:extLst>
              <a:ext uri="{FF2B5EF4-FFF2-40B4-BE49-F238E27FC236}">
                <a16:creationId xmlns:a16="http://schemas.microsoft.com/office/drawing/2014/main" id="{F75937B9-6C86-47CE-8DC6-F180241A901F}"/>
              </a:ext>
            </a:extLst>
          </p:cNvPr>
          <p:cNvSpPr>
            <a:spLocks noGrp="1"/>
          </p:cNvSpPr>
          <p:nvPr>
            <p:ph type="title" hasCustomPrompt="1"/>
          </p:nvPr>
        </p:nvSpPr>
        <p:spPr>
          <a:xfrm>
            <a:off x="5632148" y="1491454"/>
            <a:ext cx="10515600" cy="2768764"/>
          </a:xfrm>
        </p:spPr>
        <p:txBody>
          <a:bodyPr anchor="b">
            <a:normAutofit/>
          </a:bodyPr>
          <a:lstStyle>
            <a:lvl1pPr>
              <a:defRPr sz="2800" b="1">
                <a:solidFill>
                  <a:srgbClr val="D40861"/>
                </a:solidFill>
              </a:defRPr>
            </a:lvl1pPr>
          </a:lstStyle>
          <a:p>
            <a:r>
              <a:rPr lang="pl-PL" dirty="0" err="1"/>
              <a:t>Some</a:t>
            </a:r>
            <a:r>
              <a:rPr lang="pl-PL" dirty="0"/>
              <a:t> </a:t>
            </a:r>
            <a:r>
              <a:rPr lang="pl-PL" dirty="0" err="1"/>
              <a:t>long</a:t>
            </a:r>
            <a:r>
              <a:rPr lang="pl-PL" dirty="0"/>
              <a:t> </a:t>
            </a:r>
            <a:r>
              <a:rPr lang="pl-PL" dirty="0" err="1"/>
              <a:t>title</a:t>
            </a:r>
            <a:r>
              <a:rPr lang="pl-PL" dirty="0"/>
              <a:t>, </a:t>
            </a:r>
            <a:br>
              <a:rPr lang="pl-PL" dirty="0"/>
            </a:br>
            <a:r>
              <a:rPr lang="pl-PL" dirty="0" err="1"/>
              <a:t>some</a:t>
            </a:r>
            <a:r>
              <a:rPr lang="pl-PL" dirty="0"/>
              <a:t> </a:t>
            </a:r>
            <a:r>
              <a:rPr lang="pl-PL" dirty="0" err="1"/>
              <a:t>long</a:t>
            </a:r>
            <a:r>
              <a:rPr lang="pl-PL" dirty="0"/>
              <a:t>, </a:t>
            </a:r>
            <a:r>
              <a:rPr lang="pl-PL" dirty="0" err="1"/>
              <a:t>title</a:t>
            </a:r>
            <a:r>
              <a:rPr lang="pl-PL" dirty="0"/>
              <a:t> </a:t>
            </a:r>
            <a:r>
              <a:rPr lang="pl-PL" dirty="0" err="1"/>
              <a:t>some</a:t>
            </a:r>
            <a:r>
              <a:rPr lang="pl-PL" dirty="0"/>
              <a:t> </a:t>
            </a:r>
            <a:br>
              <a:rPr lang="pl-PL" dirty="0"/>
            </a:br>
            <a:r>
              <a:rPr lang="pl-PL" dirty="0" err="1"/>
              <a:t>long</a:t>
            </a:r>
            <a:r>
              <a:rPr lang="pl-PL" dirty="0"/>
              <a:t>, </a:t>
            </a:r>
            <a:r>
              <a:rPr lang="pl-PL" dirty="0" err="1"/>
              <a:t>title</a:t>
            </a:r>
            <a:r>
              <a:rPr lang="pl-PL" dirty="0"/>
              <a:t> </a:t>
            </a:r>
            <a:r>
              <a:rPr lang="pl-PL" dirty="0" err="1"/>
              <a:t>some</a:t>
            </a:r>
            <a:r>
              <a:rPr lang="pl-PL" dirty="0"/>
              <a:t> </a:t>
            </a:r>
            <a:r>
              <a:rPr lang="pl-PL" dirty="0" err="1"/>
              <a:t>long</a:t>
            </a:r>
            <a:br>
              <a:rPr lang="pl-PL" dirty="0"/>
            </a:br>
            <a:r>
              <a:rPr lang="pl-PL" dirty="0" err="1"/>
              <a:t>title</a:t>
            </a:r>
            <a:br>
              <a:rPr lang="pl-PL" dirty="0"/>
            </a:br>
            <a:endParaRPr lang="en-US" dirty="0"/>
          </a:p>
        </p:txBody>
      </p:sp>
      <p:pic>
        <p:nvPicPr>
          <p:cNvPr id="9" name="Symbol zastępczy zawartości 4">
            <a:extLst>
              <a:ext uri="{FF2B5EF4-FFF2-40B4-BE49-F238E27FC236}">
                <a16:creationId xmlns:a16="http://schemas.microsoft.com/office/drawing/2014/main" id="{EC0FC44B-9CCD-4199-B9F3-FA623DDC78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5651" y="2278063"/>
            <a:ext cx="1619573" cy="2520950"/>
          </a:xfrm>
          <a:prstGeom prst="rect">
            <a:avLst/>
          </a:prstGeom>
        </p:spPr>
      </p:pic>
    </p:spTree>
    <p:extLst>
      <p:ext uri="{BB962C8B-B14F-4D97-AF65-F5344CB8AC3E}">
        <p14:creationId xmlns:p14="http://schemas.microsoft.com/office/powerpoint/2010/main" val="232962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główek sekcji 2">
    <p:spTree>
      <p:nvGrpSpPr>
        <p:cNvPr id="1" name=""/>
        <p:cNvGrpSpPr/>
        <p:nvPr/>
      </p:nvGrpSpPr>
      <p:grpSpPr>
        <a:xfrm>
          <a:off x="0" y="0"/>
          <a:ext cx="0" cy="0"/>
          <a:chOff x="0" y="0"/>
          <a:chExt cx="0" cy="0"/>
        </a:xfrm>
      </p:grpSpPr>
      <p:pic>
        <p:nvPicPr>
          <p:cNvPr id="8" name="Obraz 7" descr="Obraz zawierający stół, wewnątrz, ściana, biurko&#10;&#10;Opis wygenerowany automatycznie">
            <a:extLst>
              <a:ext uri="{FF2B5EF4-FFF2-40B4-BE49-F238E27FC236}">
                <a16:creationId xmlns:a16="http://schemas.microsoft.com/office/drawing/2014/main" id="{6CD1A8CE-8C65-4EE8-9762-292589558B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716" y="-42169"/>
            <a:ext cx="11604399" cy="6593889"/>
          </a:xfrm>
          <a:prstGeom prst="rect">
            <a:avLst/>
          </a:prstGeom>
        </p:spPr>
      </p:pic>
      <p:sp>
        <p:nvSpPr>
          <p:cNvPr id="10" name="Prostokąt 9">
            <a:extLst>
              <a:ext uri="{FF2B5EF4-FFF2-40B4-BE49-F238E27FC236}">
                <a16:creationId xmlns:a16="http://schemas.microsoft.com/office/drawing/2014/main" id="{32A30DF2-6F35-410D-BA58-B1B45C065BA5}"/>
              </a:ext>
            </a:extLst>
          </p:cNvPr>
          <p:cNvSpPr/>
          <p:nvPr userDrawn="1"/>
        </p:nvSpPr>
        <p:spPr>
          <a:xfrm>
            <a:off x="4903000" y="0"/>
            <a:ext cx="7289000" cy="6551720"/>
          </a:xfrm>
          <a:prstGeom prst="rect">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1" name="Prostokąt 10">
            <a:extLst>
              <a:ext uri="{FF2B5EF4-FFF2-40B4-BE49-F238E27FC236}">
                <a16:creationId xmlns:a16="http://schemas.microsoft.com/office/drawing/2014/main" id="{7E9A28B7-8AFD-48BE-A66F-454FC8E7A130}"/>
              </a:ext>
            </a:extLst>
          </p:cNvPr>
          <p:cNvSpPr/>
          <p:nvPr userDrawn="1"/>
        </p:nvSpPr>
        <p:spPr>
          <a:xfrm>
            <a:off x="1" y="6551720"/>
            <a:ext cx="12191999" cy="306280"/>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cxnSp>
        <p:nvCxnSpPr>
          <p:cNvPr id="12" name="Łącznik prosty 11">
            <a:extLst>
              <a:ext uri="{FF2B5EF4-FFF2-40B4-BE49-F238E27FC236}">
                <a16:creationId xmlns:a16="http://schemas.microsoft.com/office/drawing/2014/main" id="{281A2F5C-6910-4867-AEAD-B6705DCCCCB0}"/>
              </a:ext>
            </a:extLst>
          </p:cNvPr>
          <p:cNvCxnSpPr>
            <a:cxnSpLocks/>
          </p:cNvCxnSpPr>
          <p:nvPr userDrawn="1"/>
        </p:nvCxnSpPr>
        <p:spPr>
          <a:xfrm>
            <a:off x="7118793" y="382646"/>
            <a:ext cx="4635244" cy="0"/>
          </a:xfrm>
          <a:prstGeom prst="line">
            <a:avLst/>
          </a:prstGeom>
          <a:ln w="76200" cap="rnd">
            <a:solidFill>
              <a:srgbClr val="FFECD0"/>
            </a:solidFill>
          </a:ln>
        </p:spPr>
        <p:style>
          <a:lnRef idx="1">
            <a:schemeClr val="accent1"/>
          </a:lnRef>
          <a:fillRef idx="0">
            <a:schemeClr val="accent1"/>
          </a:fillRef>
          <a:effectRef idx="0">
            <a:schemeClr val="accent1"/>
          </a:effectRef>
          <a:fontRef idx="minor">
            <a:schemeClr val="tx1"/>
          </a:fontRef>
        </p:style>
      </p:cxnSp>
      <p:sp>
        <p:nvSpPr>
          <p:cNvPr id="13" name="Tytuł 1">
            <a:extLst>
              <a:ext uri="{FF2B5EF4-FFF2-40B4-BE49-F238E27FC236}">
                <a16:creationId xmlns:a16="http://schemas.microsoft.com/office/drawing/2014/main" id="{C2F68BFB-DF55-4F12-8DB8-DA9140DDBEB1}"/>
              </a:ext>
            </a:extLst>
          </p:cNvPr>
          <p:cNvSpPr txBox="1">
            <a:spLocks/>
          </p:cNvSpPr>
          <p:nvPr userDrawn="1"/>
        </p:nvSpPr>
        <p:spPr>
          <a:xfrm>
            <a:off x="5632148" y="170153"/>
            <a:ext cx="1825101" cy="424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600" b="1" dirty="0">
                <a:solidFill>
                  <a:srgbClr val="FFECD0"/>
                </a:solidFill>
                <a:latin typeface="Arial" panose="020B0604020202020204" pitchFamily="34" charset="0"/>
                <a:cs typeface="Arial" panose="020B0604020202020204" pitchFamily="34" charset="0"/>
              </a:rPr>
              <a:t>Part 3</a:t>
            </a:r>
          </a:p>
        </p:txBody>
      </p:sp>
      <p:sp>
        <p:nvSpPr>
          <p:cNvPr id="6" name="Title 1">
            <a:extLst>
              <a:ext uri="{FF2B5EF4-FFF2-40B4-BE49-F238E27FC236}">
                <a16:creationId xmlns:a16="http://schemas.microsoft.com/office/drawing/2014/main" id="{F75937B9-6C86-47CE-8DC6-F180241A901F}"/>
              </a:ext>
            </a:extLst>
          </p:cNvPr>
          <p:cNvSpPr>
            <a:spLocks noGrp="1"/>
          </p:cNvSpPr>
          <p:nvPr>
            <p:ph type="title" hasCustomPrompt="1"/>
          </p:nvPr>
        </p:nvSpPr>
        <p:spPr>
          <a:xfrm>
            <a:off x="5618549" y="2077381"/>
            <a:ext cx="10515600" cy="2551137"/>
          </a:xfrm>
        </p:spPr>
        <p:txBody>
          <a:bodyPr anchor="b">
            <a:normAutofit/>
          </a:bodyPr>
          <a:lstStyle>
            <a:lvl1pPr>
              <a:defRPr sz="4400" b="1">
                <a:solidFill>
                  <a:srgbClr val="FFECD0"/>
                </a:solidFill>
              </a:defRPr>
            </a:lvl1pPr>
          </a:lstStyle>
          <a:p>
            <a:r>
              <a:rPr lang="pl-PL" dirty="0" err="1"/>
              <a:t>Some</a:t>
            </a:r>
            <a:br>
              <a:rPr lang="pl-PL" dirty="0"/>
            </a:br>
            <a:r>
              <a:rPr lang="pl-PL" dirty="0"/>
              <a:t>nice</a:t>
            </a:r>
            <a:br>
              <a:rPr lang="pl-PL" dirty="0"/>
            </a:br>
            <a:r>
              <a:rPr lang="pl-PL" dirty="0" err="1"/>
              <a:t>title</a:t>
            </a:r>
            <a:br>
              <a:rPr lang="pl-PL" dirty="0"/>
            </a:br>
            <a:endParaRPr lang="en-US" dirty="0"/>
          </a:p>
        </p:txBody>
      </p:sp>
    </p:spTree>
    <p:extLst>
      <p:ext uri="{BB962C8B-B14F-4D97-AF65-F5344CB8AC3E}">
        <p14:creationId xmlns:p14="http://schemas.microsoft.com/office/powerpoint/2010/main" val="252085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owadzac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F8818381-0B3D-43E3-BB0D-51C945EE65EB}"/>
              </a:ext>
            </a:extLst>
          </p:cNvPr>
          <p:cNvSpPr/>
          <p:nvPr userDrawn="1"/>
        </p:nvSpPr>
        <p:spPr>
          <a:xfrm>
            <a:off x="3278821" y="0"/>
            <a:ext cx="8913180" cy="6539346"/>
          </a:xfrm>
          <a:prstGeom prst="rect">
            <a:avLst/>
          </a:prstGeom>
          <a:solidFill>
            <a:srgbClr val="E9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7" name="Tytuł 1">
            <a:extLst>
              <a:ext uri="{FF2B5EF4-FFF2-40B4-BE49-F238E27FC236}">
                <a16:creationId xmlns:a16="http://schemas.microsoft.com/office/drawing/2014/main" id="{001EB4BC-9498-4250-9529-98492A06C422}"/>
              </a:ext>
            </a:extLst>
          </p:cNvPr>
          <p:cNvSpPr txBox="1">
            <a:spLocks/>
          </p:cNvSpPr>
          <p:nvPr userDrawn="1"/>
        </p:nvSpPr>
        <p:spPr>
          <a:xfrm>
            <a:off x="838200" y="578191"/>
            <a:ext cx="10515600" cy="922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err="1">
                <a:solidFill>
                  <a:srgbClr val="572678"/>
                </a:solidFill>
                <a:latin typeface="Arial" panose="020B0604020202020204" pitchFamily="34" charset="0"/>
                <a:cs typeface="Arial" panose="020B0604020202020204" pitchFamily="34" charset="0"/>
              </a:rPr>
              <a:t>Experts</a:t>
            </a:r>
            <a:endParaRPr lang="pl-PL" sz="2000" b="1" dirty="0">
              <a:solidFill>
                <a:srgbClr val="572678"/>
              </a:solidFill>
              <a:latin typeface="Arial" panose="020B0604020202020204" pitchFamily="34" charset="0"/>
              <a:cs typeface="Arial" panose="020B0604020202020204" pitchFamily="34" charset="0"/>
            </a:endParaRPr>
          </a:p>
        </p:txBody>
      </p:sp>
      <p:cxnSp>
        <p:nvCxnSpPr>
          <p:cNvPr id="8" name="Łącznik prosty 7">
            <a:extLst>
              <a:ext uri="{FF2B5EF4-FFF2-40B4-BE49-F238E27FC236}">
                <a16:creationId xmlns:a16="http://schemas.microsoft.com/office/drawing/2014/main" id="{7DA83893-43D4-4B47-BD38-95052E2E73CC}"/>
              </a:ext>
            </a:extLst>
          </p:cNvPr>
          <p:cNvCxnSpPr>
            <a:cxnSpLocks/>
          </p:cNvCxnSpPr>
          <p:nvPr userDrawn="1"/>
        </p:nvCxnSpPr>
        <p:spPr>
          <a:xfrm>
            <a:off x="1039427" y="499259"/>
            <a:ext cx="546716"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D004C3B5-E38F-49C0-93A9-A30266029CC4}"/>
              </a:ext>
            </a:extLst>
          </p:cNvPr>
          <p:cNvGraphicFramePr/>
          <p:nvPr userDrawn="1">
            <p:extLst/>
          </p:nvPr>
        </p:nvGraphicFramePr>
        <p:xfrm>
          <a:off x="12257844" y="1729676"/>
          <a:ext cx="4196177" cy="1660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Łącznik prosty 10">
            <a:extLst>
              <a:ext uri="{FF2B5EF4-FFF2-40B4-BE49-F238E27FC236}">
                <a16:creationId xmlns:a16="http://schemas.microsoft.com/office/drawing/2014/main" id="{A627FA90-1D69-4863-898B-11AEAAAEBE3F}"/>
              </a:ext>
            </a:extLst>
          </p:cNvPr>
          <p:cNvCxnSpPr>
            <a:cxnSpLocks/>
          </p:cNvCxnSpPr>
          <p:nvPr userDrawn="1"/>
        </p:nvCxnSpPr>
        <p:spPr>
          <a:xfrm>
            <a:off x="3811479" y="3282047"/>
            <a:ext cx="7634797" cy="0"/>
          </a:xfrm>
          <a:prstGeom prst="line">
            <a:avLst/>
          </a:prstGeom>
          <a:ln>
            <a:solidFill>
              <a:srgbClr val="572678"/>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id="{E5C7B17C-42FA-48AE-A16B-CD97846362F1}"/>
              </a:ext>
            </a:extLst>
          </p:cNvPr>
          <p:cNvSpPr>
            <a:spLocks noGrp="1"/>
          </p:cNvSpPr>
          <p:nvPr>
            <p:ph type="title" hasCustomPrompt="1"/>
          </p:nvPr>
        </p:nvSpPr>
        <p:spPr>
          <a:xfrm>
            <a:off x="6188477" y="792345"/>
            <a:ext cx="5165324" cy="429970"/>
          </a:xfrm>
        </p:spPr>
        <p:txBody>
          <a:bodyPr>
            <a:normAutofit/>
          </a:bodyPr>
          <a:lstStyle>
            <a:lvl1pPr>
              <a:defRPr sz="1800" b="1">
                <a:solidFill>
                  <a:srgbClr val="572678"/>
                </a:solidFill>
              </a:defRPr>
            </a:lvl1pPr>
          </a:lstStyle>
          <a:p>
            <a:r>
              <a:rPr lang="pl-PL" dirty="0"/>
              <a:t>Anna Kowalska</a:t>
            </a:r>
            <a:br>
              <a:rPr lang="pl-PL" dirty="0"/>
            </a:br>
            <a:endParaRPr lang="pl-PL" dirty="0"/>
          </a:p>
        </p:txBody>
      </p:sp>
      <p:sp>
        <p:nvSpPr>
          <p:cNvPr id="17" name="Prostokąt 16">
            <a:extLst>
              <a:ext uri="{FF2B5EF4-FFF2-40B4-BE49-F238E27FC236}">
                <a16:creationId xmlns:a16="http://schemas.microsoft.com/office/drawing/2014/main" id="{9EBFA108-2A69-4E1B-AA52-8A42978AA223}"/>
              </a:ext>
            </a:extLst>
          </p:cNvPr>
          <p:cNvSpPr/>
          <p:nvPr userDrawn="1"/>
        </p:nvSpPr>
        <p:spPr>
          <a:xfrm>
            <a:off x="3278819" y="6551720"/>
            <a:ext cx="8913180" cy="306280"/>
          </a:xfrm>
          <a:prstGeom prst="rect">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62702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braz z podpisem">
    <p:spTree>
      <p:nvGrpSpPr>
        <p:cNvPr id="1" name=""/>
        <p:cNvGrpSpPr/>
        <p:nvPr/>
      </p:nvGrpSpPr>
      <p:grpSpPr>
        <a:xfrm>
          <a:off x="0" y="0"/>
          <a:ext cx="0" cy="0"/>
          <a:chOff x="0" y="0"/>
          <a:chExt cx="0" cy="0"/>
        </a:xfrm>
      </p:grpSpPr>
      <p:pic>
        <p:nvPicPr>
          <p:cNvPr id="3" name="Obraz 2" descr="Obraz zawierający wewnątrz, książka, biblioteka, półka&#10;&#10;Opis wygenerowany automatycznie">
            <a:extLst>
              <a:ext uri="{FF2B5EF4-FFF2-40B4-BE49-F238E27FC236}">
                <a16:creationId xmlns:a16="http://schemas.microsoft.com/office/drawing/2014/main" id="{BF8BF3EA-E67C-4151-AA8D-311478AC6C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5928"/>
            <a:ext cx="14144675" cy="7443928"/>
          </a:xfrm>
          <a:prstGeom prst="rect">
            <a:avLst/>
          </a:prstGeom>
        </p:spPr>
      </p:pic>
      <p:sp>
        <p:nvSpPr>
          <p:cNvPr id="4" name="Prostokąt 3">
            <a:extLst>
              <a:ext uri="{FF2B5EF4-FFF2-40B4-BE49-F238E27FC236}">
                <a16:creationId xmlns:a16="http://schemas.microsoft.com/office/drawing/2014/main" id="{2A220161-0D3D-408A-80AB-65E55487F6F6}"/>
              </a:ext>
            </a:extLst>
          </p:cNvPr>
          <p:cNvSpPr/>
          <p:nvPr userDrawn="1"/>
        </p:nvSpPr>
        <p:spPr>
          <a:xfrm>
            <a:off x="1" y="6187736"/>
            <a:ext cx="4699247" cy="363984"/>
          </a:xfrm>
          <a:prstGeom prst="rect">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dirty="0">
                <a:solidFill>
                  <a:srgbClr val="D40861"/>
                </a:solidFill>
              </a:rPr>
              <a:t>  </a:t>
            </a:r>
          </a:p>
        </p:txBody>
      </p:sp>
      <p:sp>
        <p:nvSpPr>
          <p:cNvPr id="5" name="Tytuł 1">
            <a:extLst>
              <a:ext uri="{FF2B5EF4-FFF2-40B4-BE49-F238E27FC236}">
                <a16:creationId xmlns:a16="http://schemas.microsoft.com/office/drawing/2014/main" id="{92FE4539-11DC-4930-A097-9322C0543C6F}"/>
              </a:ext>
            </a:extLst>
          </p:cNvPr>
          <p:cNvSpPr>
            <a:spLocks noGrp="1"/>
          </p:cNvSpPr>
          <p:nvPr>
            <p:ph type="title" hasCustomPrompt="1"/>
          </p:nvPr>
        </p:nvSpPr>
        <p:spPr>
          <a:xfrm>
            <a:off x="305540" y="6187736"/>
            <a:ext cx="4109621" cy="363984"/>
          </a:xfrm>
        </p:spPr>
        <p:txBody>
          <a:bodyPr>
            <a:noAutofit/>
          </a:bodyPr>
          <a:lstStyle>
            <a:lvl1pPr>
              <a:defRPr sz="1400" b="1" baseline="0">
                <a:solidFill>
                  <a:schemeClr val="bg1"/>
                </a:solidFill>
              </a:defRPr>
            </a:lvl1pPr>
          </a:lstStyle>
          <a:p>
            <a:r>
              <a:rPr lang="pl-PL" dirty="0"/>
              <a:t>Foto </a:t>
            </a:r>
            <a:r>
              <a:rPr lang="pl-PL" dirty="0" err="1"/>
              <a:t>title</a:t>
            </a:r>
            <a:r>
              <a:rPr lang="pl-PL" dirty="0"/>
              <a:t> </a:t>
            </a:r>
            <a:r>
              <a:rPr lang="pl-PL" dirty="0" err="1"/>
              <a:t>long</a:t>
            </a:r>
            <a:r>
              <a:rPr lang="pl-PL" dirty="0"/>
              <a:t> </a:t>
            </a:r>
            <a:r>
              <a:rPr lang="pl-PL" dirty="0" err="1"/>
              <a:t>very</a:t>
            </a:r>
            <a:r>
              <a:rPr lang="pl-PL" dirty="0"/>
              <a:t> </a:t>
            </a:r>
            <a:r>
              <a:rPr lang="pl-PL" dirty="0" err="1"/>
              <a:t>long</a:t>
            </a:r>
            <a:r>
              <a:rPr lang="pl-PL" dirty="0"/>
              <a:t> foto </a:t>
            </a:r>
            <a:r>
              <a:rPr lang="pl-PL" dirty="0" err="1"/>
              <a:t>title</a:t>
            </a:r>
            <a:endParaRPr lang="pl-PL" dirty="0"/>
          </a:p>
        </p:txBody>
      </p:sp>
    </p:spTree>
    <p:extLst>
      <p:ext uri="{BB962C8B-B14F-4D97-AF65-F5344CB8AC3E}">
        <p14:creationId xmlns:p14="http://schemas.microsoft.com/office/powerpoint/2010/main" val="2498622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kst_punkt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8B15B81D-7D23-455D-9151-0C1736ABCDBF}"/>
              </a:ext>
            </a:extLst>
          </p:cNvPr>
          <p:cNvSpPr/>
          <p:nvPr userDrawn="1"/>
        </p:nvSpPr>
        <p:spPr>
          <a:xfrm>
            <a:off x="0" y="0"/>
            <a:ext cx="12192000" cy="6551720"/>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dirty="0">
              <a:solidFill>
                <a:srgbClr val="D40861"/>
              </a:solidFill>
            </a:endParaRPr>
          </a:p>
        </p:txBody>
      </p:sp>
      <p:sp>
        <p:nvSpPr>
          <p:cNvPr id="7" name="Prostokąt 6">
            <a:extLst>
              <a:ext uri="{FF2B5EF4-FFF2-40B4-BE49-F238E27FC236}">
                <a16:creationId xmlns:a16="http://schemas.microsoft.com/office/drawing/2014/main" id="{563560C0-1C0A-4EB0-AF0D-83D09BB9764F}"/>
              </a:ext>
            </a:extLst>
          </p:cNvPr>
          <p:cNvSpPr/>
          <p:nvPr userDrawn="1"/>
        </p:nvSpPr>
        <p:spPr>
          <a:xfrm>
            <a:off x="0" y="6551720"/>
            <a:ext cx="12192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8" name="Tytuł 1">
            <a:extLst>
              <a:ext uri="{FF2B5EF4-FFF2-40B4-BE49-F238E27FC236}">
                <a16:creationId xmlns:a16="http://schemas.microsoft.com/office/drawing/2014/main" id="{319F773C-CC0D-449D-8B94-ACCAC541E26A}"/>
              </a:ext>
            </a:extLst>
          </p:cNvPr>
          <p:cNvSpPr txBox="1">
            <a:spLocks/>
          </p:cNvSpPr>
          <p:nvPr userDrawn="1"/>
        </p:nvSpPr>
        <p:spPr>
          <a:xfrm>
            <a:off x="838200" y="578191"/>
            <a:ext cx="10515600" cy="922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a:solidFill>
                  <a:srgbClr val="D40861"/>
                </a:solidFill>
                <a:latin typeface="Arial" panose="020B0604020202020204" pitchFamily="34" charset="0"/>
                <a:cs typeface="Arial" panose="020B0604020202020204" pitchFamily="34" charset="0"/>
              </a:rPr>
              <a:t>Quiz</a:t>
            </a:r>
          </a:p>
        </p:txBody>
      </p:sp>
      <p:cxnSp>
        <p:nvCxnSpPr>
          <p:cNvPr id="9" name="Łącznik prosty 8">
            <a:extLst>
              <a:ext uri="{FF2B5EF4-FFF2-40B4-BE49-F238E27FC236}">
                <a16:creationId xmlns:a16="http://schemas.microsoft.com/office/drawing/2014/main" id="{3657DEB4-AFF9-49A6-8F67-2B0CDFD96688}"/>
              </a:ext>
            </a:extLst>
          </p:cNvPr>
          <p:cNvCxnSpPr>
            <a:cxnSpLocks/>
          </p:cNvCxnSpPr>
          <p:nvPr userDrawn="1"/>
        </p:nvCxnSpPr>
        <p:spPr>
          <a:xfrm>
            <a:off x="1039427" y="499259"/>
            <a:ext cx="546716" cy="0"/>
          </a:xfrm>
          <a:prstGeom prst="line">
            <a:avLst/>
          </a:prstGeom>
          <a:ln w="76200" cap="rnd">
            <a:solidFill>
              <a:srgbClr val="5726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01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kst_punkt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8B15B81D-7D23-455D-9151-0C1736ABCDBF}"/>
              </a:ext>
            </a:extLst>
          </p:cNvPr>
          <p:cNvSpPr/>
          <p:nvPr userDrawn="1"/>
        </p:nvSpPr>
        <p:spPr>
          <a:xfrm>
            <a:off x="0" y="0"/>
            <a:ext cx="12192000" cy="6551720"/>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dirty="0">
              <a:solidFill>
                <a:srgbClr val="D40861"/>
              </a:solidFill>
            </a:endParaRPr>
          </a:p>
        </p:txBody>
      </p:sp>
      <p:sp>
        <p:nvSpPr>
          <p:cNvPr id="7" name="Prostokąt 6">
            <a:extLst>
              <a:ext uri="{FF2B5EF4-FFF2-40B4-BE49-F238E27FC236}">
                <a16:creationId xmlns:a16="http://schemas.microsoft.com/office/drawing/2014/main" id="{563560C0-1C0A-4EB0-AF0D-83D09BB9764F}"/>
              </a:ext>
            </a:extLst>
          </p:cNvPr>
          <p:cNvSpPr/>
          <p:nvPr userDrawn="1"/>
        </p:nvSpPr>
        <p:spPr>
          <a:xfrm>
            <a:off x="0" y="6551720"/>
            <a:ext cx="12192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8" name="Tytuł 1">
            <a:extLst>
              <a:ext uri="{FF2B5EF4-FFF2-40B4-BE49-F238E27FC236}">
                <a16:creationId xmlns:a16="http://schemas.microsoft.com/office/drawing/2014/main" id="{319F773C-CC0D-449D-8B94-ACCAC541E26A}"/>
              </a:ext>
            </a:extLst>
          </p:cNvPr>
          <p:cNvSpPr txBox="1">
            <a:spLocks/>
          </p:cNvSpPr>
          <p:nvPr userDrawn="1"/>
        </p:nvSpPr>
        <p:spPr>
          <a:xfrm>
            <a:off x="838200" y="578191"/>
            <a:ext cx="10515600" cy="922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err="1">
                <a:solidFill>
                  <a:srgbClr val="D40861"/>
                </a:solidFill>
                <a:latin typeface="Arial" panose="020B0604020202020204" pitchFamily="34" charset="0"/>
                <a:cs typeface="Arial" panose="020B0604020202020204" pitchFamily="34" charset="0"/>
              </a:rPr>
              <a:t>Question</a:t>
            </a:r>
            <a:r>
              <a:rPr lang="pl-PL" sz="2000" b="1" baseline="0" dirty="0" err="1">
                <a:solidFill>
                  <a:srgbClr val="D40861"/>
                </a:solidFill>
                <a:latin typeface="Arial" panose="020B0604020202020204" pitchFamily="34" charset="0"/>
                <a:cs typeface="Arial" panose="020B0604020202020204" pitchFamily="34" charset="0"/>
              </a:rPr>
              <a:t>s</a:t>
            </a:r>
            <a:r>
              <a:rPr lang="pl-PL" sz="2000" b="1" baseline="0" dirty="0">
                <a:solidFill>
                  <a:srgbClr val="D40861"/>
                </a:solidFill>
                <a:latin typeface="Arial" panose="020B0604020202020204" pitchFamily="34" charset="0"/>
                <a:cs typeface="Arial" panose="020B0604020202020204" pitchFamily="34" charset="0"/>
              </a:rPr>
              <a:t> and </a:t>
            </a:r>
            <a:r>
              <a:rPr lang="pl-PL" sz="2000" b="1" baseline="0" dirty="0" err="1">
                <a:solidFill>
                  <a:srgbClr val="D40861"/>
                </a:solidFill>
                <a:latin typeface="Arial" panose="020B0604020202020204" pitchFamily="34" charset="0"/>
                <a:cs typeface="Arial" panose="020B0604020202020204" pitchFamily="34" charset="0"/>
              </a:rPr>
              <a:t>Answers</a:t>
            </a:r>
            <a:endParaRPr lang="pl-PL" sz="2000" b="1" dirty="0">
              <a:solidFill>
                <a:srgbClr val="D40861"/>
              </a:solidFill>
              <a:latin typeface="Arial" panose="020B0604020202020204" pitchFamily="34" charset="0"/>
              <a:cs typeface="Arial" panose="020B0604020202020204" pitchFamily="34" charset="0"/>
            </a:endParaRPr>
          </a:p>
        </p:txBody>
      </p:sp>
      <p:cxnSp>
        <p:nvCxnSpPr>
          <p:cNvPr id="9" name="Łącznik prosty 8">
            <a:extLst>
              <a:ext uri="{FF2B5EF4-FFF2-40B4-BE49-F238E27FC236}">
                <a16:creationId xmlns:a16="http://schemas.microsoft.com/office/drawing/2014/main" id="{3657DEB4-AFF9-49A6-8F67-2B0CDFD96688}"/>
              </a:ext>
            </a:extLst>
          </p:cNvPr>
          <p:cNvCxnSpPr>
            <a:cxnSpLocks/>
          </p:cNvCxnSpPr>
          <p:nvPr userDrawn="1"/>
        </p:nvCxnSpPr>
        <p:spPr>
          <a:xfrm>
            <a:off x="1039427" y="499259"/>
            <a:ext cx="546716" cy="0"/>
          </a:xfrm>
          <a:prstGeom prst="line">
            <a:avLst/>
          </a:prstGeom>
          <a:ln w="76200" cap="rnd">
            <a:solidFill>
              <a:srgbClr val="5726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18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DBEFF-83BB-45EA-AB79-FFDE594C0C66}"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927324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kst foto2">
  <p:cSld name="Tekst foto2">
    <p:spTree>
      <p:nvGrpSpPr>
        <p:cNvPr id="1" name="Shape 106"/>
        <p:cNvGrpSpPr/>
        <p:nvPr/>
      </p:nvGrpSpPr>
      <p:grpSpPr>
        <a:xfrm>
          <a:off x="0" y="0"/>
          <a:ext cx="0" cy="0"/>
          <a:chOff x="0" y="0"/>
          <a:chExt cx="0" cy="0"/>
        </a:xfrm>
      </p:grpSpPr>
      <p:pic>
        <p:nvPicPr>
          <p:cNvPr id="107" name="Google Shape;107;p13" descr="Obraz zawierający stół, wewnątrz, ściana, biurko&#10;&#10;Opis wygenerowany automatycznie"/>
          <p:cNvPicPr preferRelativeResize="0"/>
          <p:nvPr/>
        </p:nvPicPr>
        <p:blipFill rotWithShape="1">
          <a:blip r:embed="rId2">
            <a:alphaModFix/>
          </a:blip>
          <a:srcRect/>
          <a:stretch/>
        </p:blipFill>
        <p:spPr>
          <a:xfrm>
            <a:off x="-4592716" y="-42169"/>
            <a:ext cx="11604399" cy="6593889"/>
          </a:xfrm>
          <a:prstGeom prst="rect">
            <a:avLst/>
          </a:prstGeom>
          <a:noFill/>
          <a:ln>
            <a:noFill/>
          </a:ln>
        </p:spPr>
      </p:pic>
      <p:sp>
        <p:nvSpPr>
          <p:cNvPr id="108" name="Google Shape;108;p13"/>
          <p:cNvSpPr/>
          <p:nvPr/>
        </p:nvSpPr>
        <p:spPr>
          <a:xfrm>
            <a:off x="3716784" y="0"/>
            <a:ext cx="8475216" cy="6551720"/>
          </a:xfrm>
          <a:prstGeom prst="rect">
            <a:avLst/>
          </a:prstGeom>
          <a:solidFill>
            <a:srgbClr val="E9DD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13"/>
          <p:cNvSpPr/>
          <p:nvPr/>
        </p:nvSpPr>
        <p:spPr>
          <a:xfrm>
            <a:off x="1" y="6551720"/>
            <a:ext cx="12191999" cy="306280"/>
          </a:xfrm>
          <a:prstGeom prst="rect">
            <a:avLst/>
          </a:prstGeom>
          <a:solidFill>
            <a:srgbClr val="D408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13"/>
          <p:cNvSpPr txBox="1">
            <a:spLocks noGrp="1"/>
          </p:cNvSpPr>
          <p:nvPr>
            <p:ph type="title"/>
          </p:nvPr>
        </p:nvSpPr>
        <p:spPr>
          <a:xfrm>
            <a:off x="4605291" y="1662776"/>
            <a:ext cx="10515600" cy="47825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72678"/>
              </a:buClr>
              <a:buSzPts val="2000"/>
              <a:buFont typeface="Arial"/>
              <a:buNone/>
              <a:defRPr sz="2000" b="1">
                <a:solidFill>
                  <a:srgbClr val="57267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13"/>
          <p:cNvCxnSpPr/>
          <p:nvPr/>
        </p:nvCxnSpPr>
        <p:spPr>
          <a:xfrm>
            <a:off x="4791159" y="1289372"/>
            <a:ext cx="546716" cy="0"/>
          </a:xfrm>
          <a:prstGeom prst="straightConnector1">
            <a:avLst/>
          </a:prstGeom>
          <a:noFill/>
          <a:ln w="76200" cap="rnd" cmpd="sng">
            <a:solidFill>
              <a:srgbClr val="D40861"/>
            </a:solidFill>
            <a:prstDash val="solid"/>
            <a:miter lim="800000"/>
            <a:headEnd type="none" w="sm" len="sm"/>
            <a:tailEnd type="none" w="sm" len="sm"/>
          </a:ln>
        </p:spPr>
      </p:cxnSp>
    </p:spTree>
    <p:extLst>
      <p:ext uri="{BB962C8B-B14F-4D97-AF65-F5344CB8AC3E}">
        <p14:creationId xmlns:p14="http://schemas.microsoft.com/office/powerpoint/2010/main" val="205018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DBEFF-83BB-45EA-AB79-FFDE594C0C66}"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390139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7DBEFF-83BB-45EA-AB79-FFDE594C0C66}"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419126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DBEFF-83BB-45EA-AB79-FFDE594C0C66}" type="datetimeFigureOut">
              <a:rPr lang="en-US" smtClean="0"/>
              <a:t>7/3/2020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32149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7DBEFF-83BB-45EA-AB79-FFDE594C0C66}" type="datetimeFigureOut">
              <a:rPr lang="en-US" smtClean="0"/>
              <a:t>7/3/2020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79021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DBEFF-83BB-45EA-AB79-FFDE594C0C66}" type="datetimeFigureOut">
              <a:rPr lang="en-US" smtClean="0"/>
              <a:t>7/3/2020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53583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7DBEFF-83BB-45EA-AB79-FFDE594C0C66}"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191294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7DBEFF-83BB-45EA-AB79-FFDE594C0C66}"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135600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DBEFF-83BB-45EA-AB79-FFDE594C0C66}" type="datetimeFigureOut">
              <a:rPr lang="en-US" smtClean="0"/>
              <a:t>7/3/2020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146CB-D239-47FD-B79F-F24C338ACBEB}" type="slidenum">
              <a:rPr lang="en-US" smtClean="0"/>
              <a:t>‹#›</a:t>
            </a:fld>
            <a:endParaRPr lang="en-US"/>
          </a:p>
        </p:txBody>
      </p:sp>
    </p:spTree>
    <p:extLst>
      <p:ext uri="{BB962C8B-B14F-4D97-AF65-F5344CB8AC3E}">
        <p14:creationId xmlns:p14="http://schemas.microsoft.com/office/powerpoint/2010/main" val="1886308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8"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hyperlink" Target="https://youtu.be/LV2m5EaAJl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ideo" Target="https://www.youtube.com/embed/LV2m5EaAJl0"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youtu.be/ZfJhHyWCpMc"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ZfJhHyWCpMc"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learnupon.com/blog/what-is-elearn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267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5801" y="2367725"/>
            <a:ext cx="8511252" cy="1570502"/>
          </a:xfrm>
          <a:noFill/>
        </p:spPr>
        <p:txBody>
          <a:bodyPr>
            <a:normAutofit/>
          </a:bodyPr>
          <a:lstStyle/>
          <a:p>
            <a:pPr algn="l"/>
            <a:r>
              <a:rPr lang="en-US" sz="3600" b="1" dirty="0">
                <a:solidFill>
                  <a:schemeClr val="bg1"/>
                </a:solidFill>
                <a:latin typeface="Arial" panose="020B0604020202020204" pitchFamily="34" charset="0"/>
                <a:cs typeface="Arial" panose="020B0604020202020204" pitchFamily="34" charset="0"/>
              </a:rPr>
              <a:t>FINLIT Learning </a:t>
            </a:r>
            <a:r>
              <a:rPr lang="aa-ET" sz="3600" b="1" dirty="0">
                <a:solidFill>
                  <a:schemeClr val="bg1"/>
                </a:solidFill>
                <a:latin typeface="Arial" panose="020B0604020202020204" pitchFamily="34" charset="0"/>
                <a:cs typeface="Arial" panose="020B0604020202020204" pitchFamily="34" charset="0"/>
              </a:rPr>
              <a:t>E</a:t>
            </a:r>
            <a:r>
              <a:rPr lang="de-DE" sz="3600" b="1" dirty="0">
                <a:solidFill>
                  <a:schemeClr val="bg1"/>
                </a:solidFill>
                <a:latin typeface="Arial" panose="020B0604020202020204" pitchFamily="34" charset="0"/>
                <a:cs typeface="Arial" panose="020B0604020202020204" pitchFamily="34" charset="0"/>
              </a:rPr>
              <a:t>n</a:t>
            </a:r>
            <a:r>
              <a:rPr lang="aa-ET" sz="3600" b="1" dirty="0">
                <a:solidFill>
                  <a:schemeClr val="bg1"/>
                </a:solidFill>
                <a:latin typeface="Arial" panose="020B0604020202020204" pitchFamily="34" charset="0"/>
                <a:cs typeface="Arial" panose="020B0604020202020204" pitchFamily="34" charset="0"/>
              </a:rPr>
              <a:t>v</a:t>
            </a:r>
            <a:r>
              <a:rPr lang="de-DE" sz="3600" b="1" dirty="0">
                <a:solidFill>
                  <a:schemeClr val="bg1"/>
                </a:solidFill>
                <a:latin typeface="Arial" panose="020B0604020202020204" pitchFamily="34" charset="0"/>
                <a:cs typeface="Arial" panose="020B0604020202020204" pitchFamily="34" charset="0"/>
              </a:rPr>
              <a:t>i</a:t>
            </a:r>
            <a:r>
              <a:rPr lang="aa-ET" sz="3600" b="1" dirty="0">
                <a:solidFill>
                  <a:schemeClr val="bg1"/>
                </a:solidFill>
                <a:latin typeface="Arial" panose="020B0604020202020204" pitchFamily="34" charset="0"/>
                <a:cs typeface="Arial" panose="020B0604020202020204" pitchFamily="34" charset="0"/>
              </a:rPr>
              <a:t>r</a:t>
            </a:r>
            <a:r>
              <a:rPr lang="de-DE" sz="3600" b="1" dirty="0">
                <a:solidFill>
                  <a:schemeClr val="bg1"/>
                </a:solidFill>
                <a:latin typeface="Arial" panose="020B0604020202020204" pitchFamily="34" charset="0"/>
                <a:cs typeface="Arial" panose="020B0604020202020204" pitchFamily="34" charset="0"/>
              </a:rPr>
              <a:t>o</a:t>
            </a:r>
            <a:r>
              <a:rPr lang="aa-ET" sz="3600" b="1" dirty="0">
                <a:solidFill>
                  <a:schemeClr val="bg1"/>
                </a:solidFill>
                <a:latin typeface="Arial" panose="020B0604020202020204" pitchFamily="34" charset="0"/>
                <a:cs typeface="Arial" panose="020B0604020202020204" pitchFamily="34" charset="0"/>
              </a:rPr>
              <a:t>n</a:t>
            </a:r>
            <a:r>
              <a:rPr lang="de-DE" sz="3600" b="1" dirty="0">
                <a:solidFill>
                  <a:schemeClr val="bg1"/>
                </a:solidFill>
                <a:latin typeface="Arial" panose="020B0604020202020204" pitchFamily="34" charset="0"/>
                <a:cs typeface="Arial" panose="020B0604020202020204" pitchFamily="34" charset="0"/>
              </a:rPr>
              <a:t>m</a:t>
            </a:r>
            <a:r>
              <a:rPr lang="aa-ET" sz="3600" b="1" dirty="0">
                <a:solidFill>
                  <a:schemeClr val="bg1"/>
                </a:solidFill>
                <a:latin typeface="Arial" panose="020B0604020202020204" pitchFamily="34" charset="0"/>
                <a:cs typeface="Arial" panose="020B0604020202020204" pitchFamily="34" charset="0"/>
              </a:rPr>
              <a:t>e</a:t>
            </a:r>
            <a:r>
              <a:rPr lang="de-DE" sz="3600" b="1" dirty="0">
                <a:solidFill>
                  <a:schemeClr val="bg1"/>
                </a:solidFill>
                <a:latin typeface="Arial" panose="020B0604020202020204" pitchFamily="34" charset="0"/>
                <a:cs typeface="Arial" panose="020B0604020202020204" pitchFamily="34" charset="0"/>
              </a:rPr>
              <a:t>n</a:t>
            </a:r>
            <a:r>
              <a:rPr lang="aa-ET" sz="3600" b="1" dirty="0">
                <a:solidFill>
                  <a:schemeClr val="bg1"/>
                </a:solidFill>
                <a:latin typeface="Arial" panose="020B0604020202020204" pitchFamily="34" charset="0"/>
                <a:cs typeface="Arial" panose="020B0604020202020204" pitchFamily="34" charset="0"/>
              </a:rPr>
              <a:t>t</a:t>
            </a:r>
            <a:endParaRPr lang="en-US" sz="3600"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345802" y="4030302"/>
            <a:ext cx="9144000" cy="1655762"/>
          </a:xfrm>
        </p:spPr>
        <p:txBody>
          <a:bodyPr>
            <a:normAutofit lnSpcReduction="10000"/>
          </a:bodyPr>
          <a:lstStyle/>
          <a:p>
            <a:pPr algn="l"/>
            <a:r>
              <a:rPr lang="en-US" dirty="0">
                <a:solidFill>
                  <a:schemeClr val="bg1"/>
                </a:solidFill>
              </a:rPr>
              <a:t>Webinar</a:t>
            </a:r>
            <a:r>
              <a:rPr lang="bg-BG" dirty="0">
                <a:solidFill>
                  <a:schemeClr val="bg1"/>
                </a:solidFill>
              </a:rPr>
              <a:t> </a:t>
            </a:r>
            <a:r>
              <a:rPr lang="en-US" dirty="0">
                <a:solidFill>
                  <a:schemeClr val="bg1"/>
                </a:solidFill>
              </a:rPr>
              <a:t>for key trainers</a:t>
            </a:r>
            <a:endParaRPr lang="pl-PL" dirty="0">
              <a:solidFill>
                <a:schemeClr val="bg1"/>
              </a:solidFill>
            </a:endParaRPr>
          </a:p>
          <a:p>
            <a:pPr algn="l"/>
            <a:endParaRPr lang="pl-PL" dirty="0">
              <a:solidFill>
                <a:schemeClr val="bg1"/>
              </a:solidFill>
            </a:endParaRPr>
          </a:p>
          <a:p>
            <a:pPr algn="l"/>
            <a:r>
              <a:rPr lang="pl-PL" dirty="0">
                <a:solidFill>
                  <a:schemeClr val="bg1"/>
                </a:solidFill>
              </a:rPr>
              <a:t>Presentation: Elka </a:t>
            </a:r>
            <a:r>
              <a:rPr lang="pl-PL" dirty="0" err="1">
                <a:solidFill>
                  <a:schemeClr val="bg1"/>
                </a:solidFill>
              </a:rPr>
              <a:t>Zlateva</a:t>
            </a:r>
            <a:r>
              <a:rPr lang="pl-PL" dirty="0">
                <a:solidFill>
                  <a:schemeClr val="bg1"/>
                </a:solidFill>
              </a:rPr>
              <a:t>, Emil </a:t>
            </a:r>
            <a:r>
              <a:rPr lang="pl-PL" dirty="0" err="1">
                <a:solidFill>
                  <a:schemeClr val="bg1"/>
                </a:solidFill>
              </a:rPr>
              <a:t>Stoyanov</a:t>
            </a:r>
            <a:br>
              <a:rPr lang="pl-PL" dirty="0">
                <a:solidFill>
                  <a:schemeClr val="bg1"/>
                </a:solidFill>
              </a:rPr>
            </a:br>
            <a:r>
              <a:rPr lang="pl-PL" dirty="0">
                <a:solidFill>
                  <a:schemeClr val="bg1"/>
                </a:solidFill>
              </a:rPr>
              <a:t>Hosting: Katarzyna Morawska</a:t>
            </a:r>
            <a:r>
              <a:rPr lang="en-US" dirty="0">
                <a:solidFill>
                  <a:schemeClr val="bg1"/>
                </a:solidFill>
              </a:rPr>
              <a:t> </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2447309" y="2089934"/>
            <a:ext cx="793843"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308" y="725004"/>
            <a:ext cx="3143263" cy="999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7725"/>
            <a:ext cx="1556391" cy="2515038"/>
          </a:xfrm>
          <a:prstGeom prst="rect">
            <a:avLst/>
          </a:prstGeom>
        </p:spPr>
      </p:pic>
      <p:sp>
        <p:nvSpPr>
          <p:cNvPr id="6" name="Rectangle 5"/>
          <p:cNvSpPr/>
          <p:nvPr/>
        </p:nvSpPr>
        <p:spPr>
          <a:xfrm>
            <a:off x="2447308" y="5686064"/>
            <a:ext cx="1654620" cy="400110"/>
          </a:xfrm>
          <a:prstGeom prst="rect">
            <a:avLst/>
          </a:prstGeom>
        </p:spPr>
        <p:txBody>
          <a:bodyPr wrap="none">
            <a:spAutoFit/>
          </a:bodyPr>
          <a:lstStyle/>
          <a:p>
            <a:r>
              <a:rPr lang="en-US" sz="2000" b="1" dirty="0">
                <a:solidFill>
                  <a:srgbClr val="D40861"/>
                </a:solidFill>
              </a:rPr>
              <a:t>April</a:t>
            </a:r>
            <a:r>
              <a:rPr lang="pl-PL" sz="2000" b="1" dirty="0">
                <a:solidFill>
                  <a:srgbClr val="D40861"/>
                </a:solidFill>
              </a:rPr>
              <a:t> 15,</a:t>
            </a:r>
            <a:r>
              <a:rPr lang="en-US" sz="2000" b="1" dirty="0">
                <a:solidFill>
                  <a:srgbClr val="D40861"/>
                </a:solidFill>
              </a:rPr>
              <a:t> 2020</a:t>
            </a:r>
          </a:p>
        </p:txBody>
      </p:sp>
    </p:spTree>
    <p:extLst>
      <p:ext uri="{BB962C8B-B14F-4D97-AF65-F5344CB8AC3E}">
        <p14:creationId xmlns:p14="http://schemas.microsoft.com/office/powerpoint/2010/main" val="220102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978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Different types of e-learning</a:t>
            </a:r>
          </a:p>
        </p:txBody>
      </p:sp>
      <p:sp>
        <p:nvSpPr>
          <p:cNvPr id="3" name="Content Placeholder 2"/>
          <p:cNvSpPr>
            <a:spLocks noGrp="1"/>
          </p:cNvSpPr>
          <p:nvPr>
            <p:ph sz="half" idx="1"/>
          </p:nvPr>
        </p:nvSpPr>
        <p:spPr>
          <a:xfrm>
            <a:off x="838200" y="2358189"/>
            <a:ext cx="4572000" cy="2967790"/>
          </a:xfrm>
          <a:solidFill>
            <a:schemeClr val="bg1">
              <a:lumMod val="95000"/>
            </a:schemeClr>
          </a:solidFill>
          <a:ln w="25400">
            <a:solidFill>
              <a:srgbClr val="D40861"/>
            </a:solidFill>
          </a:ln>
        </p:spPr>
        <p:txBody>
          <a:bodyPr numCol="1" spcCol="365760">
            <a:normAutofit/>
          </a:bodyPr>
          <a:lstStyle/>
          <a:p>
            <a:pPr marL="0" indent="0" algn="ctr" fontAlgn="base">
              <a:buNone/>
            </a:pPr>
            <a:r>
              <a:rPr lang="en-US" sz="3200" b="1" dirty="0">
                <a:solidFill>
                  <a:srgbClr val="D40861"/>
                </a:solidFill>
              </a:rPr>
              <a:t>Synchronous training</a:t>
            </a:r>
          </a:p>
          <a:p>
            <a:pPr marL="0" indent="0" algn="ctr" fontAlgn="base">
              <a:buNone/>
            </a:pPr>
            <a:endParaRPr lang="en-US" dirty="0">
              <a:solidFill>
                <a:srgbClr val="572678"/>
              </a:solidFill>
            </a:endParaRPr>
          </a:p>
          <a:p>
            <a:pPr marL="0" indent="0" algn="ctr" fontAlgn="base">
              <a:buNone/>
            </a:pPr>
            <a:r>
              <a:rPr lang="en-US" dirty="0">
                <a:solidFill>
                  <a:srgbClr val="572678"/>
                </a:solidFill>
              </a:rPr>
              <a:t>Real time interaction of participants with an instructor via the Web</a:t>
            </a:r>
          </a:p>
          <a:p>
            <a:pPr marL="0" indent="0" algn="ctr" fontAlgn="base">
              <a:buNone/>
            </a:pPr>
            <a:endParaRPr lang="en-US" dirty="0">
              <a:solidFill>
                <a:srgbClr val="572678"/>
              </a:solidFill>
            </a:endParaRPr>
          </a:p>
          <a:p>
            <a:pPr marL="0" indent="0" fontAlgn="base">
              <a:buNone/>
            </a:pPr>
            <a:endParaRPr lang="en-US" sz="3200" dirty="0">
              <a:solidFill>
                <a:srgbClr val="572678"/>
              </a:solidFill>
            </a:endParaRPr>
          </a:p>
          <a:p>
            <a:pPr marL="0" indent="0" algn="ctr" fontAlgn="base">
              <a:buNone/>
            </a:pPr>
            <a:endParaRPr lang="en-US" sz="3200" dirty="0">
              <a:solidFill>
                <a:srgbClr val="572678"/>
              </a:solidFill>
            </a:endParaRPr>
          </a:p>
        </p:txBody>
      </p:sp>
      <p:sp>
        <p:nvSpPr>
          <p:cNvPr id="5" name="Content Placeholder 4">
            <a:extLst>
              <a:ext uri="{FF2B5EF4-FFF2-40B4-BE49-F238E27FC236}">
                <a16:creationId xmlns:a16="http://schemas.microsoft.com/office/drawing/2014/main" id="{BA246909-4F0D-4DD7-8893-DA01812B9E99}"/>
              </a:ext>
            </a:extLst>
          </p:cNvPr>
          <p:cNvSpPr>
            <a:spLocks noGrp="1"/>
          </p:cNvSpPr>
          <p:nvPr>
            <p:ph sz="half" idx="2"/>
          </p:nvPr>
        </p:nvSpPr>
        <p:spPr>
          <a:xfrm>
            <a:off x="6256420" y="2358189"/>
            <a:ext cx="4572000" cy="2967790"/>
          </a:xfrm>
          <a:solidFill>
            <a:schemeClr val="bg1">
              <a:lumMod val="95000"/>
            </a:schemeClr>
          </a:solidFill>
          <a:ln w="25400">
            <a:solidFill>
              <a:srgbClr val="D40861"/>
            </a:solidFill>
          </a:ln>
        </p:spPr>
        <p:txBody>
          <a:bodyPr>
            <a:normAutofit/>
          </a:bodyPr>
          <a:lstStyle/>
          <a:p>
            <a:pPr marL="0" indent="0" algn="ctr">
              <a:buNone/>
            </a:pPr>
            <a:r>
              <a:rPr lang="en-US" sz="3200" b="1" dirty="0">
                <a:solidFill>
                  <a:srgbClr val="D40861"/>
                </a:solidFill>
              </a:rPr>
              <a:t>Asynchronous training</a:t>
            </a:r>
          </a:p>
          <a:p>
            <a:pPr marL="0" indent="0" algn="ctr">
              <a:buNone/>
            </a:pPr>
            <a:endParaRPr lang="en-US" dirty="0">
              <a:solidFill>
                <a:srgbClr val="572678"/>
              </a:solidFill>
            </a:endParaRPr>
          </a:p>
          <a:p>
            <a:pPr marL="0" indent="0" algn="ctr">
              <a:buNone/>
            </a:pPr>
            <a:r>
              <a:rPr lang="en-US" dirty="0">
                <a:solidFill>
                  <a:srgbClr val="572678"/>
                </a:solidFill>
              </a:rPr>
              <a:t>No live interaction of participant with the instructor</a:t>
            </a:r>
          </a:p>
          <a:p>
            <a:pPr marL="0" indent="0" algn="ctr">
              <a:buNone/>
            </a:pPr>
            <a:endParaRPr lang="en-US" dirty="0">
              <a:solidFill>
                <a:srgbClr val="572678"/>
              </a:solidFill>
            </a:endParaRPr>
          </a:p>
          <a:p>
            <a:pPr marL="0" indent="0">
              <a:buNone/>
            </a:pPr>
            <a:endParaRPr lang="en-US" sz="3200" dirty="0"/>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78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4977968" y="1662776"/>
            <a:ext cx="7886700" cy="478253"/>
          </a:xfrm>
          <a:prstGeom prst="rect">
            <a:avLst/>
          </a:prstGeom>
          <a:noFill/>
          <a:ln>
            <a:noFill/>
          </a:ln>
        </p:spPr>
        <p:txBody>
          <a:bodyPr spcFirstLastPara="1" vert="horz" wrap="square" lIns="91425" tIns="45700" rIns="91425" bIns="45700" rtlCol="0" anchor="ctr" anchorCtr="0">
            <a:noAutofit/>
          </a:bodyPr>
          <a:lstStyle/>
          <a:p>
            <a:r>
              <a:rPr lang="en-US" sz="3200" dirty="0">
                <a:solidFill>
                  <a:srgbClr val="D40861"/>
                </a:solidFill>
              </a:rPr>
              <a:t>Synchronous training </a:t>
            </a:r>
            <a:endParaRPr sz="3200" dirty="0">
              <a:solidFill>
                <a:srgbClr val="D40861"/>
              </a:solidFill>
            </a:endParaRPr>
          </a:p>
        </p:txBody>
      </p:sp>
      <p:sp>
        <p:nvSpPr>
          <p:cNvPr id="209" name="Google Shape;209;p28"/>
          <p:cNvSpPr txBox="1">
            <a:spLocks noGrp="1"/>
          </p:cNvSpPr>
          <p:nvPr>
            <p:ph type="body" idx="4294967295"/>
          </p:nvPr>
        </p:nvSpPr>
        <p:spPr>
          <a:xfrm>
            <a:off x="4977968" y="2525763"/>
            <a:ext cx="5053012" cy="3811587"/>
          </a:xfrm>
          <a:prstGeom prst="rect">
            <a:avLst/>
          </a:prstGeom>
          <a:noFill/>
          <a:ln>
            <a:noFill/>
          </a:ln>
        </p:spPr>
        <p:txBody>
          <a:bodyPr spcFirstLastPara="1" vert="horz" wrap="square" lIns="91425" tIns="45700" rIns="91425" bIns="45700" rtlCol="0" anchor="t" anchorCtr="0">
            <a:noAutofit/>
          </a:bodyPr>
          <a:lstStyle/>
          <a:p>
            <a:pPr fontAlgn="base"/>
            <a:r>
              <a:rPr lang="en-US" sz="2400" dirty="0">
                <a:solidFill>
                  <a:srgbClr val="572678"/>
                </a:solidFill>
              </a:rPr>
              <a:t>Ability to log or track learning activities.</a:t>
            </a:r>
          </a:p>
          <a:p>
            <a:pPr fontAlgn="base"/>
            <a:r>
              <a:rPr lang="en-US" sz="2400" dirty="0">
                <a:solidFill>
                  <a:srgbClr val="572678"/>
                </a:solidFill>
              </a:rPr>
              <a:t>Continuous monitoring and correction is possible</a:t>
            </a:r>
          </a:p>
          <a:p>
            <a:pPr fontAlgn="base"/>
            <a:r>
              <a:rPr lang="en-US" sz="2400" dirty="0">
                <a:solidFill>
                  <a:srgbClr val="572678"/>
                </a:solidFill>
              </a:rPr>
              <a:t>Possibilities of global connectivity and collaboration opportunities among learners.</a:t>
            </a:r>
          </a:p>
          <a:p>
            <a:pPr fontAlgn="base"/>
            <a:r>
              <a:rPr lang="en-US" sz="2400" dirty="0">
                <a:solidFill>
                  <a:srgbClr val="572678"/>
                </a:solidFill>
              </a:rPr>
              <a:t>Ability to </a:t>
            </a:r>
            <a:r>
              <a:rPr lang="en-US" sz="2400" dirty="0" err="1">
                <a:solidFill>
                  <a:srgbClr val="572678"/>
                </a:solidFill>
              </a:rPr>
              <a:t>personalise</a:t>
            </a:r>
            <a:r>
              <a:rPr lang="en-US" sz="2400" dirty="0">
                <a:solidFill>
                  <a:srgbClr val="572678"/>
                </a:solidFill>
              </a:rPr>
              <a:t> the training for each learner.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4977968" y="1662776"/>
            <a:ext cx="7886700" cy="478253"/>
          </a:xfrm>
          <a:prstGeom prst="rect">
            <a:avLst/>
          </a:prstGeom>
          <a:noFill/>
          <a:ln>
            <a:noFill/>
          </a:ln>
        </p:spPr>
        <p:txBody>
          <a:bodyPr spcFirstLastPara="1" vert="horz" wrap="square" lIns="91425" tIns="45700" rIns="91425" bIns="45700" rtlCol="0" anchor="ctr" anchorCtr="0">
            <a:noAutofit/>
          </a:bodyPr>
          <a:lstStyle/>
          <a:p>
            <a:r>
              <a:rPr lang="en-US" sz="3200" dirty="0">
                <a:solidFill>
                  <a:srgbClr val="D40861"/>
                </a:solidFill>
              </a:rPr>
              <a:t>Asynchronous training </a:t>
            </a:r>
            <a:endParaRPr sz="3200" dirty="0">
              <a:solidFill>
                <a:srgbClr val="D40861"/>
              </a:solidFill>
            </a:endParaRPr>
          </a:p>
        </p:txBody>
      </p:sp>
      <p:sp>
        <p:nvSpPr>
          <p:cNvPr id="209" name="Google Shape;209;p28"/>
          <p:cNvSpPr txBox="1">
            <a:spLocks noGrp="1"/>
          </p:cNvSpPr>
          <p:nvPr>
            <p:ph type="body" idx="4294967295"/>
          </p:nvPr>
        </p:nvSpPr>
        <p:spPr>
          <a:xfrm>
            <a:off x="4977968" y="2525763"/>
            <a:ext cx="5053012" cy="3811587"/>
          </a:xfrm>
          <a:prstGeom prst="rect">
            <a:avLst/>
          </a:prstGeom>
          <a:noFill/>
          <a:ln>
            <a:noFill/>
          </a:ln>
        </p:spPr>
        <p:txBody>
          <a:bodyPr spcFirstLastPara="1" vert="horz" wrap="square" lIns="91425" tIns="45700" rIns="91425" bIns="45700" rtlCol="0" anchor="t" anchorCtr="0">
            <a:noAutofit/>
          </a:bodyPr>
          <a:lstStyle/>
          <a:p>
            <a:pPr fontAlgn="base"/>
            <a:r>
              <a:rPr lang="en-US" sz="2400" dirty="0">
                <a:solidFill>
                  <a:srgbClr val="572678"/>
                </a:solidFill>
              </a:rPr>
              <a:t>Available ‘just in time’ for instant learning and reference.</a:t>
            </a:r>
          </a:p>
          <a:p>
            <a:pPr fontAlgn="base"/>
            <a:r>
              <a:rPr lang="en-US" sz="2400" dirty="0">
                <a:solidFill>
                  <a:srgbClr val="572678"/>
                </a:solidFill>
              </a:rPr>
              <a:t>Flexibility of access from anywhere at anytime.</a:t>
            </a:r>
          </a:p>
          <a:p>
            <a:pPr fontAlgn="base"/>
            <a:r>
              <a:rPr lang="en-US" sz="2400" dirty="0">
                <a:solidFill>
                  <a:srgbClr val="572678"/>
                </a:solidFill>
              </a:rPr>
              <a:t>Ability to simultaneously reach an unlimited number of employees.</a:t>
            </a:r>
          </a:p>
          <a:p>
            <a:pPr fontAlgn="base"/>
            <a:r>
              <a:rPr lang="en-US" sz="2400" dirty="0">
                <a:solidFill>
                  <a:srgbClr val="572678"/>
                </a:solidFill>
              </a:rPr>
              <a:t>Uniformity of content and one time cost of production</a:t>
            </a:r>
            <a:r>
              <a:rPr lang="en-US" sz="2400" dirty="0"/>
              <a:t>.</a:t>
            </a:r>
          </a:p>
        </p:txBody>
      </p:sp>
    </p:spTree>
    <p:extLst>
      <p:ext uri="{BB962C8B-B14F-4D97-AF65-F5344CB8AC3E}">
        <p14:creationId xmlns:p14="http://schemas.microsoft.com/office/powerpoint/2010/main" val="2543986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09053" cy="1073150"/>
          </a:xfrm>
          <a:noFill/>
        </p:spPr>
        <p:txBody>
          <a:bodyPr anchor="b" anchorCtr="0">
            <a:normAutofit/>
          </a:bodyPr>
          <a:lstStyle/>
          <a:p>
            <a:r>
              <a:rPr lang="aa-ET" sz="2600" b="1" dirty="0">
                <a:solidFill>
                  <a:srgbClr val="572678"/>
                </a:solidFill>
                <a:latin typeface="Arial" panose="020B0604020202020204" pitchFamily="34" charset="0"/>
                <a:cs typeface="Arial" panose="020B0604020202020204" pitchFamily="34" charset="0"/>
              </a:rPr>
              <a:t>H</a:t>
            </a:r>
            <a:r>
              <a:rPr lang="de-DE" sz="2600" b="1" dirty="0">
                <a:solidFill>
                  <a:srgbClr val="572678"/>
                </a:solidFill>
                <a:latin typeface="Arial" panose="020B0604020202020204" pitchFamily="34" charset="0"/>
                <a:cs typeface="Arial" panose="020B0604020202020204" pitchFamily="34" charset="0"/>
              </a:rPr>
              <a:t>o</a:t>
            </a:r>
            <a:r>
              <a:rPr lang="aa-ET" sz="2600" b="1" dirty="0">
                <a:solidFill>
                  <a:srgbClr val="572678"/>
                </a:solidFill>
                <a:latin typeface="Arial" panose="020B0604020202020204" pitchFamily="34" charset="0"/>
                <a:cs typeface="Arial" panose="020B0604020202020204" pitchFamily="34" charset="0"/>
              </a:rPr>
              <a:t>w </a:t>
            </a:r>
            <a:r>
              <a:rPr lang="de-DE" sz="2600" b="1" dirty="0">
                <a:solidFill>
                  <a:srgbClr val="572678"/>
                </a:solidFill>
                <a:latin typeface="Arial" panose="020B0604020202020204" pitchFamily="34" charset="0"/>
                <a:cs typeface="Arial" panose="020B0604020202020204" pitchFamily="34" charset="0"/>
              </a:rPr>
              <a:t>t</a:t>
            </a:r>
            <a:r>
              <a:rPr lang="aa-ET" sz="2600" b="1" dirty="0">
                <a:solidFill>
                  <a:srgbClr val="572678"/>
                </a:solidFill>
                <a:latin typeface="Arial" panose="020B0604020202020204" pitchFamily="34" charset="0"/>
                <a:cs typeface="Arial" panose="020B0604020202020204" pitchFamily="34" charset="0"/>
              </a:rPr>
              <a:t>o </a:t>
            </a:r>
            <a:r>
              <a:rPr lang="de-DE" sz="2600" b="1" dirty="0">
                <a:solidFill>
                  <a:srgbClr val="572678"/>
                </a:solidFill>
                <a:latin typeface="Arial" panose="020B0604020202020204" pitchFamily="34" charset="0"/>
                <a:cs typeface="Arial" panose="020B0604020202020204" pitchFamily="34" charset="0"/>
              </a:rPr>
              <a:t>d</a:t>
            </a:r>
            <a:r>
              <a:rPr lang="aa-ET" sz="2600" b="1" dirty="0">
                <a:solidFill>
                  <a:srgbClr val="572678"/>
                </a:solidFill>
                <a:latin typeface="Arial" panose="020B0604020202020204" pitchFamily="34" charset="0"/>
                <a:cs typeface="Arial" panose="020B0604020202020204" pitchFamily="34" charset="0"/>
              </a:rPr>
              <a:t>e</a:t>
            </a:r>
            <a:r>
              <a:rPr lang="de-DE" sz="2600" b="1" dirty="0">
                <a:solidFill>
                  <a:srgbClr val="572678"/>
                </a:solidFill>
                <a:latin typeface="Arial" panose="020B0604020202020204" pitchFamily="34" charset="0"/>
                <a:cs typeface="Arial" panose="020B0604020202020204" pitchFamily="34" charset="0"/>
              </a:rPr>
              <a:t>liv</a:t>
            </a:r>
            <a:r>
              <a:rPr lang="aa-ET" sz="2600" b="1" dirty="0">
                <a:solidFill>
                  <a:srgbClr val="572678"/>
                </a:solidFill>
                <a:latin typeface="Arial" panose="020B0604020202020204" pitchFamily="34" charset="0"/>
                <a:cs typeface="Arial" panose="020B0604020202020204" pitchFamily="34" charset="0"/>
              </a:rPr>
              <a:t>e</a:t>
            </a:r>
            <a:r>
              <a:rPr lang="de-DE" sz="2600" b="1" dirty="0">
                <a:solidFill>
                  <a:srgbClr val="572678"/>
                </a:solidFill>
                <a:latin typeface="Arial" panose="020B0604020202020204" pitchFamily="34" charset="0"/>
                <a:cs typeface="Arial" panose="020B0604020202020204" pitchFamily="34" charset="0"/>
              </a:rPr>
              <a:t>r</a:t>
            </a:r>
            <a:r>
              <a:rPr lang="aa-ET" sz="2600" b="1" dirty="0">
                <a:solidFill>
                  <a:srgbClr val="572678"/>
                </a:solidFill>
                <a:latin typeface="Arial" panose="020B0604020202020204" pitchFamily="34" charset="0"/>
                <a:cs typeface="Arial" panose="020B0604020202020204" pitchFamily="34" charset="0"/>
              </a:rPr>
              <a:t> </a:t>
            </a:r>
            <a:r>
              <a:rPr lang="en-US" sz="2600" b="1" dirty="0">
                <a:solidFill>
                  <a:srgbClr val="572678"/>
                </a:solidFill>
                <a:latin typeface="Arial" panose="020B0604020202020204" pitchFamily="34" charset="0"/>
                <a:cs typeface="Arial" panose="020B0604020202020204" pitchFamily="34" charset="0"/>
              </a:rPr>
              <a:t>e-learning? - LMS </a:t>
            </a:r>
            <a:endParaRPr lang="en-US" sz="2600" dirty="0">
              <a:solidFill>
                <a:srgbClr val="5726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82551" y="1715284"/>
            <a:ext cx="11050463" cy="4571217"/>
          </a:xfrm>
        </p:spPr>
        <p:txBody>
          <a:bodyPr numCol="1" spcCol="365760">
            <a:normAutofit/>
          </a:bodyPr>
          <a:lstStyle/>
          <a:p>
            <a:pPr marL="0" lvl="0" indent="0">
              <a:buClr>
                <a:srgbClr val="572678"/>
              </a:buClr>
              <a:buSzPts val="2590"/>
              <a:buNone/>
            </a:pPr>
            <a:endParaRPr lang="en-US" dirty="0">
              <a:solidFill>
                <a:srgbClr val="572678"/>
              </a:solidFill>
            </a:endParaRPr>
          </a:p>
          <a:p>
            <a:pPr marL="0" lvl="0" indent="0">
              <a:buClr>
                <a:srgbClr val="572678"/>
              </a:buClr>
              <a:buSzPts val="2590"/>
              <a:buNone/>
            </a:pPr>
            <a:r>
              <a:rPr lang="en-US" b="1" dirty="0">
                <a:solidFill>
                  <a:srgbClr val="D40861"/>
                </a:solidFill>
                <a:latin typeface="Arial" panose="020B0604020202020204" pitchFamily="34" charset="0"/>
                <a:cs typeface="Arial" panose="020B0604020202020204" pitchFamily="34" charset="0"/>
              </a:rPr>
              <a:t>Learning Management system (LMS)</a:t>
            </a:r>
          </a:p>
          <a:p>
            <a:pPr lvl="0">
              <a:buClr>
                <a:srgbClr val="572678"/>
              </a:buClr>
              <a:buSzPts val="2590"/>
              <a:buFontTx/>
              <a:buChar char="-"/>
            </a:pPr>
            <a:endParaRPr lang="en-US" dirty="0">
              <a:solidFill>
                <a:srgbClr val="572678"/>
              </a:solidFill>
            </a:endParaRPr>
          </a:p>
          <a:p>
            <a:pPr marL="0" lvl="0" indent="0">
              <a:buClr>
                <a:srgbClr val="572678"/>
              </a:buClr>
              <a:buSzPts val="2590"/>
              <a:buNone/>
            </a:pPr>
            <a:r>
              <a:rPr lang="en-US" dirty="0">
                <a:solidFill>
                  <a:srgbClr val="572678"/>
                </a:solidFill>
              </a:rPr>
              <a:t>Learning management system (LMS) is a software application that is used to deliver online training. It allows to quickly create courses, enroll users easily and accurately report on learner progress.</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80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09053" cy="1073150"/>
          </a:xfrm>
          <a:noFill/>
        </p:spPr>
        <p:txBody>
          <a:bodyPr anchor="b" anchorCtr="0">
            <a:normAutofit/>
          </a:bodyPr>
          <a:lstStyle/>
          <a:p>
            <a:r>
              <a:rPr lang="aa-ET" sz="2600" b="1" dirty="0">
                <a:solidFill>
                  <a:srgbClr val="572678"/>
                </a:solidFill>
                <a:latin typeface="Arial" panose="020B0604020202020204" pitchFamily="34" charset="0"/>
                <a:cs typeface="Arial" panose="020B0604020202020204" pitchFamily="34" charset="0"/>
              </a:rPr>
              <a:t>H</a:t>
            </a:r>
            <a:r>
              <a:rPr lang="de-DE" sz="2600" b="1" dirty="0">
                <a:solidFill>
                  <a:srgbClr val="572678"/>
                </a:solidFill>
                <a:latin typeface="Arial" panose="020B0604020202020204" pitchFamily="34" charset="0"/>
                <a:cs typeface="Arial" panose="020B0604020202020204" pitchFamily="34" charset="0"/>
              </a:rPr>
              <a:t>o</a:t>
            </a:r>
            <a:r>
              <a:rPr lang="aa-ET" sz="2600" b="1" dirty="0">
                <a:solidFill>
                  <a:srgbClr val="572678"/>
                </a:solidFill>
                <a:latin typeface="Arial" panose="020B0604020202020204" pitchFamily="34" charset="0"/>
                <a:cs typeface="Arial" panose="020B0604020202020204" pitchFamily="34" charset="0"/>
              </a:rPr>
              <a:t>w </a:t>
            </a:r>
            <a:r>
              <a:rPr lang="de-DE" sz="2600" b="1" dirty="0">
                <a:solidFill>
                  <a:srgbClr val="572678"/>
                </a:solidFill>
                <a:latin typeface="Arial" panose="020B0604020202020204" pitchFamily="34" charset="0"/>
                <a:cs typeface="Arial" panose="020B0604020202020204" pitchFamily="34" charset="0"/>
              </a:rPr>
              <a:t>t</a:t>
            </a:r>
            <a:r>
              <a:rPr lang="aa-ET" sz="2600" b="1" dirty="0">
                <a:solidFill>
                  <a:srgbClr val="572678"/>
                </a:solidFill>
                <a:latin typeface="Arial" panose="020B0604020202020204" pitchFamily="34" charset="0"/>
                <a:cs typeface="Arial" panose="020B0604020202020204" pitchFamily="34" charset="0"/>
              </a:rPr>
              <a:t>o </a:t>
            </a:r>
            <a:r>
              <a:rPr lang="de-DE" sz="2600" b="1" dirty="0">
                <a:solidFill>
                  <a:srgbClr val="572678"/>
                </a:solidFill>
                <a:latin typeface="Arial" panose="020B0604020202020204" pitchFamily="34" charset="0"/>
                <a:cs typeface="Arial" panose="020B0604020202020204" pitchFamily="34" charset="0"/>
              </a:rPr>
              <a:t>d</a:t>
            </a:r>
            <a:r>
              <a:rPr lang="aa-ET" sz="2600" b="1" dirty="0">
                <a:solidFill>
                  <a:srgbClr val="572678"/>
                </a:solidFill>
                <a:latin typeface="Arial" panose="020B0604020202020204" pitchFamily="34" charset="0"/>
                <a:cs typeface="Arial" panose="020B0604020202020204" pitchFamily="34" charset="0"/>
              </a:rPr>
              <a:t>e</a:t>
            </a:r>
            <a:r>
              <a:rPr lang="de-DE" sz="2600" b="1" dirty="0">
                <a:solidFill>
                  <a:srgbClr val="572678"/>
                </a:solidFill>
                <a:latin typeface="Arial" panose="020B0604020202020204" pitchFamily="34" charset="0"/>
                <a:cs typeface="Arial" panose="020B0604020202020204" pitchFamily="34" charset="0"/>
              </a:rPr>
              <a:t>l</a:t>
            </a:r>
            <a:r>
              <a:rPr lang="aa-ET" sz="2600" b="1" dirty="0" err="1">
                <a:solidFill>
                  <a:srgbClr val="572678"/>
                </a:solidFill>
                <a:latin typeface="Arial" panose="020B0604020202020204" pitchFamily="34" charset="0"/>
                <a:cs typeface="Arial" panose="020B0604020202020204" pitchFamily="34" charset="0"/>
              </a:rPr>
              <a:t>i</a:t>
            </a:r>
            <a:r>
              <a:rPr lang="de-DE" sz="2600" b="1" dirty="0">
                <a:solidFill>
                  <a:srgbClr val="572678"/>
                </a:solidFill>
                <a:latin typeface="Arial" panose="020B0604020202020204" pitchFamily="34" charset="0"/>
                <a:cs typeface="Arial" panose="020B0604020202020204" pitchFamily="34" charset="0"/>
              </a:rPr>
              <a:t>v</a:t>
            </a:r>
            <a:r>
              <a:rPr lang="aa-ET" sz="2600" b="1" dirty="0">
                <a:solidFill>
                  <a:srgbClr val="572678"/>
                </a:solidFill>
                <a:latin typeface="Arial" panose="020B0604020202020204" pitchFamily="34" charset="0"/>
                <a:cs typeface="Arial" panose="020B0604020202020204" pitchFamily="34" charset="0"/>
              </a:rPr>
              <a:t>e</a:t>
            </a:r>
            <a:r>
              <a:rPr lang="de-DE" sz="2600" b="1" dirty="0">
                <a:solidFill>
                  <a:srgbClr val="572678"/>
                </a:solidFill>
                <a:latin typeface="Arial" panose="020B0604020202020204" pitchFamily="34" charset="0"/>
                <a:cs typeface="Arial" panose="020B0604020202020204" pitchFamily="34" charset="0"/>
              </a:rPr>
              <a:t>r</a:t>
            </a:r>
            <a:r>
              <a:rPr lang="aa-ET" sz="2600" b="1" dirty="0">
                <a:solidFill>
                  <a:srgbClr val="572678"/>
                </a:solidFill>
                <a:latin typeface="Arial" panose="020B0604020202020204" pitchFamily="34" charset="0"/>
                <a:cs typeface="Arial" panose="020B0604020202020204" pitchFamily="34" charset="0"/>
              </a:rPr>
              <a:t> </a:t>
            </a:r>
            <a:r>
              <a:rPr lang="en-US" sz="2600" b="1" dirty="0">
                <a:solidFill>
                  <a:srgbClr val="572678"/>
                </a:solidFill>
                <a:latin typeface="Arial" panose="020B0604020202020204" pitchFamily="34" charset="0"/>
                <a:cs typeface="Arial" panose="020B0604020202020204" pitchFamily="34" charset="0"/>
              </a:rPr>
              <a:t>e-learning? - LMS</a:t>
            </a:r>
            <a:endParaRPr lang="en-US" sz="2600" dirty="0">
              <a:solidFill>
                <a:srgbClr val="5726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82551" y="1715284"/>
            <a:ext cx="11050463" cy="4571217"/>
          </a:xfrm>
        </p:spPr>
        <p:txBody>
          <a:bodyPr numCol="1" spcCol="365760">
            <a:normAutofit/>
          </a:bodyPr>
          <a:lstStyle/>
          <a:p>
            <a:pPr marL="0" lvl="0" indent="0">
              <a:buClr>
                <a:srgbClr val="572678"/>
              </a:buClr>
              <a:buSzPts val="2590"/>
              <a:buNone/>
            </a:pPr>
            <a:r>
              <a:rPr lang="en-US" dirty="0">
                <a:solidFill>
                  <a:srgbClr val="572678"/>
                </a:solidFill>
              </a:rPr>
              <a:t>There are several different types of LMS’s: </a:t>
            </a:r>
          </a:p>
          <a:p>
            <a:pPr lvl="1">
              <a:buClr>
                <a:srgbClr val="572678"/>
              </a:buClr>
              <a:buSzPts val="2590"/>
            </a:pPr>
            <a:r>
              <a:rPr lang="en-US" sz="2800" dirty="0">
                <a:solidFill>
                  <a:srgbClr val="572678"/>
                </a:solidFill>
              </a:rPr>
              <a:t>cloud-based</a:t>
            </a:r>
          </a:p>
          <a:p>
            <a:pPr lvl="1">
              <a:buClr>
                <a:srgbClr val="572678"/>
              </a:buClr>
              <a:buSzPts val="2590"/>
            </a:pPr>
            <a:r>
              <a:rPr lang="en-US" sz="2800" dirty="0">
                <a:solidFill>
                  <a:srgbClr val="572678"/>
                </a:solidFill>
              </a:rPr>
              <a:t>open source</a:t>
            </a:r>
          </a:p>
          <a:p>
            <a:pPr lvl="1">
              <a:buClr>
                <a:srgbClr val="572678"/>
              </a:buClr>
              <a:buSzPts val="2590"/>
            </a:pPr>
            <a:r>
              <a:rPr lang="en-US" sz="2800" dirty="0">
                <a:solidFill>
                  <a:srgbClr val="572678"/>
                </a:solidFill>
              </a:rPr>
              <a:t>commercial</a:t>
            </a:r>
          </a:p>
          <a:p>
            <a:pPr lvl="1">
              <a:buClr>
                <a:srgbClr val="572678"/>
              </a:buClr>
              <a:buSzPts val="2590"/>
            </a:pPr>
            <a:r>
              <a:rPr lang="en-US" sz="2800" dirty="0">
                <a:solidFill>
                  <a:srgbClr val="572678"/>
                </a:solidFill>
              </a:rPr>
              <a:t>installation-based</a:t>
            </a:r>
          </a:p>
          <a:p>
            <a:pPr marL="0" lvl="0" indent="0">
              <a:buClr>
                <a:srgbClr val="572678"/>
              </a:buClr>
              <a:buSzPts val="2590"/>
              <a:buNone/>
            </a:pPr>
            <a:r>
              <a:rPr lang="en-US" dirty="0">
                <a:solidFill>
                  <a:srgbClr val="572678"/>
                </a:solidFill>
              </a:rPr>
              <a:t>Some examples include Moodle, Canvas, Google Classroom, </a:t>
            </a:r>
            <a:r>
              <a:rPr lang="en-US" dirty="0" err="1">
                <a:solidFill>
                  <a:srgbClr val="572678"/>
                </a:solidFill>
              </a:rPr>
              <a:t>LearnUpon</a:t>
            </a:r>
            <a:endParaRPr lang="en-US" dirty="0">
              <a:solidFill>
                <a:srgbClr val="572678"/>
              </a:solidFill>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2" descr="Moodle – Приложения в Google Pl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803016"/>
            <a:ext cx="1412850" cy="1412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anvas - eLearning Industry"/>
          <p:cNvPicPr>
            <a:picLocks noChangeAspect="1" noChangeArrowheads="1"/>
          </p:cNvPicPr>
          <p:nvPr/>
        </p:nvPicPr>
        <p:blipFill rotWithShape="1">
          <a:blip r:embed="rId3">
            <a:extLst>
              <a:ext uri="{28A0092B-C50C-407E-A947-70E740481C1C}">
                <a14:useLocalDpi xmlns:a14="http://schemas.microsoft.com/office/drawing/2010/main" val="0"/>
              </a:ext>
            </a:extLst>
          </a:blip>
          <a:srcRect l="18512" t="-2" r="21487" b="40000"/>
          <a:stretch/>
        </p:blipFill>
        <p:spPr bwMode="auto">
          <a:xfrm>
            <a:off x="2839095" y="5045940"/>
            <a:ext cx="927001" cy="9270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oogle Classroom – Приложения в Google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007" y="5086508"/>
            <a:ext cx="845863" cy="84586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LearnUpon - Learning Management Syst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7781" y="5086508"/>
            <a:ext cx="852651" cy="85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08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aa-ET" sz="2800" b="1" dirty="0">
                <a:solidFill>
                  <a:srgbClr val="572678"/>
                </a:solidFill>
                <a:latin typeface="Arial" panose="020B0604020202020204" pitchFamily="34" charset="0"/>
                <a:cs typeface="Arial" panose="020B0604020202020204" pitchFamily="34" charset="0"/>
              </a:rPr>
              <a:t>H</a:t>
            </a:r>
            <a:r>
              <a:rPr lang="de-DE" sz="2800" b="1" dirty="0">
                <a:solidFill>
                  <a:srgbClr val="572678"/>
                </a:solidFill>
                <a:latin typeface="Arial" panose="020B0604020202020204" pitchFamily="34" charset="0"/>
                <a:cs typeface="Arial" panose="020B0604020202020204" pitchFamily="34" charset="0"/>
              </a:rPr>
              <a:t>o</a:t>
            </a:r>
            <a:r>
              <a:rPr lang="aa-ET" sz="2800" b="1" dirty="0">
                <a:solidFill>
                  <a:srgbClr val="572678"/>
                </a:solidFill>
                <a:latin typeface="Arial" panose="020B0604020202020204" pitchFamily="34" charset="0"/>
                <a:cs typeface="Arial" panose="020B0604020202020204" pitchFamily="34" charset="0"/>
              </a:rPr>
              <a:t>w </a:t>
            </a:r>
            <a:r>
              <a:rPr lang="de-DE" sz="2800" b="1" dirty="0">
                <a:solidFill>
                  <a:srgbClr val="572678"/>
                </a:solidFill>
                <a:latin typeface="Arial" panose="020B0604020202020204" pitchFamily="34" charset="0"/>
                <a:cs typeface="Arial" panose="020B0604020202020204" pitchFamily="34" charset="0"/>
              </a:rPr>
              <a:t>t</a:t>
            </a:r>
            <a:r>
              <a:rPr lang="aa-ET" sz="2800" b="1" dirty="0">
                <a:solidFill>
                  <a:srgbClr val="572678"/>
                </a:solidFill>
                <a:latin typeface="Arial" panose="020B0604020202020204" pitchFamily="34" charset="0"/>
                <a:cs typeface="Arial" panose="020B0604020202020204" pitchFamily="34" charset="0"/>
              </a:rPr>
              <a:t>o </a:t>
            </a:r>
            <a:r>
              <a:rPr lang="de-DE" sz="2800" b="1" dirty="0">
                <a:solidFill>
                  <a:srgbClr val="572678"/>
                </a:solidFill>
                <a:latin typeface="Arial" panose="020B0604020202020204" pitchFamily="34" charset="0"/>
                <a:cs typeface="Arial" panose="020B0604020202020204" pitchFamily="34" charset="0"/>
              </a:rPr>
              <a:t>d</a:t>
            </a:r>
            <a:r>
              <a:rPr lang="aa-ET" sz="2800" b="1" dirty="0">
                <a:solidFill>
                  <a:srgbClr val="572678"/>
                </a:solidFill>
                <a:latin typeface="Arial" panose="020B0604020202020204" pitchFamily="34" charset="0"/>
                <a:cs typeface="Arial" panose="020B0604020202020204" pitchFamily="34" charset="0"/>
              </a:rPr>
              <a:t>e</a:t>
            </a:r>
            <a:r>
              <a:rPr lang="de-DE" sz="2800" b="1" dirty="0">
                <a:solidFill>
                  <a:srgbClr val="572678"/>
                </a:solidFill>
                <a:latin typeface="Arial" panose="020B0604020202020204" pitchFamily="34" charset="0"/>
                <a:cs typeface="Arial" panose="020B0604020202020204" pitchFamily="34" charset="0"/>
              </a:rPr>
              <a:t>l</a:t>
            </a:r>
            <a:r>
              <a:rPr lang="aa-ET" sz="2800" b="1" dirty="0" err="1">
                <a:solidFill>
                  <a:srgbClr val="572678"/>
                </a:solidFill>
                <a:latin typeface="Arial" panose="020B0604020202020204" pitchFamily="34" charset="0"/>
                <a:cs typeface="Arial" panose="020B0604020202020204" pitchFamily="34" charset="0"/>
              </a:rPr>
              <a:t>i</a:t>
            </a:r>
            <a:r>
              <a:rPr lang="de-DE" sz="2800" b="1" dirty="0">
                <a:solidFill>
                  <a:srgbClr val="572678"/>
                </a:solidFill>
                <a:latin typeface="Arial" panose="020B0604020202020204" pitchFamily="34" charset="0"/>
                <a:cs typeface="Arial" panose="020B0604020202020204" pitchFamily="34" charset="0"/>
              </a:rPr>
              <a:t>v</a:t>
            </a:r>
            <a:r>
              <a:rPr lang="aa-ET" sz="2800" b="1" dirty="0">
                <a:solidFill>
                  <a:srgbClr val="572678"/>
                </a:solidFill>
                <a:latin typeface="Arial" panose="020B0604020202020204" pitchFamily="34" charset="0"/>
                <a:cs typeface="Arial" panose="020B0604020202020204" pitchFamily="34" charset="0"/>
              </a:rPr>
              <a:t>e</a:t>
            </a:r>
            <a:r>
              <a:rPr lang="de-DE" sz="2800" b="1" dirty="0">
                <a:solidFill>
                  <a:srgbClr val="572678"/>
                </a:solidFill>
                <a:latin typeface="Arial" panose="020B0604020202020204" pitchFamily="34" charset="0"/>
                <a:cs typeface="Arial" panose="020B0604020202020204" pitchFamily="34" charset="0"/>
              </a:rPr>
              <a:t>r</a:t>
            </a:r>
            <a:r>
              <a:rPr lang="aa-ET" sz="2800" b="1" dirty="0">
                <a:solidFill>
                  <a:srgbClr val="572678"/>
                </a:solidFill>
                <a:latin typeface="Arial" panose="020B0604020202020204" pitchFamily="34" charset="0"/>
                <a:cs typeface="Arial" panose="020B0604020202020204" pitchFamily="34" charset="0"/>
              </a:rPr>
              <a:t> </a:t>
            </a:r>
            <a:r>
              <a:rPr lang="en-US" sz="2800" b="1" dirty="0">
                <a:solidFill>
                  <a:srgbClr val="572678"/>
                </a:solidFill>
                <a:latin typeface="Arial" panose="020B0604020202020204" pitchFamily="34" charset="0"/>
                <a:cs typeface="Arial" panose="020B0604020202020204" pitchFamily="34" charset="0"/>
              </a:rPr>
              <a:t>e-learning? - Webinars</a:t>
            </a:r>
          </a:p>
        </p:txBody>
      </p:sp>
      <p:sp>
        <p:nvSpPr>
          <p:cNvPr id="3" name="Content Placeholder 2"/>
          <p:cNvSpPr>
            <a:spLocks noGrp="1"/>
          </p:cNvSpPr>
          <p:nvPr>
            <p:ph idx="1"/>
          </p:nvPr>
        </p:nvSpPr>
        <p:spPr>
          <a:xfrm>
            <a:off x="838200" y="1715284"/>
            <a:ext cx="11089705" cy="4745901"/>
          </a:xfrm>
        </p:spPr>
        <p:txBody>
          <a:bodyPr numCol="1" spcCol="365760">
            <a:normAutofit/>
          </a:bodyPr>
          <a:lstStyle/>
          <a:p>
            <a:pPr marL="0" lvl="0" indent="0">
              <a:buClr>
                <a:srgbClr val="572678"/>
              </a:buClr>
              <a:buSzPts val="2590"/>
              <a:buNone/>
            </a:pPr>
            <a:r>
              <a:rPr lang="en-US" dirty="0">
                <a:solidFill>
                  <a:srgbClr val="572678"/>
                </a:solidFill>
              </a:rPr>
              <a:t>Webinars allow instructor-led training – the instructor creates a blended learning experience for the learners.</a:t>
            </a:r>
          </a:p>
          <a:p>
            <a:pPr marL="0" lvl="0" indent="0">
              <a:buClr>
                <a:srgbClr val="572678"/>
              </a:buClr>
              <a:buSzPts val="2590"/>
              <a:buNone/>
            </a:pPr>
            <a:r>
              <a:rPr lang="en-US" dirty="0">
                <a:solidFill>
                  <a:srgbClr val="572678"/>
                </a:solidFill>
              </a:rPr>
              <a:t>Some examples include: Skype, Google Hangout, GoToMeeting, </a:t>
            </a:r>
            <a:r>
              <a:rPr lang="en-US" dirty="0" err="1">
                <a:solidFill>
                  <a:srgbClr val="572678"/>
                </a:solidFill>
              </a:rPr>
              <a:t>ClickMeeting</a:t>
            </a:r>
            <a:r>
              <a:rPr lang="en-US" dirty="0">
                <a:solidFill>
                  <a:srgbClr val="572678"/>
                </a:solidFill>
              </a:rPr>
              <a:t>, Zoom, Adobe Connect Meeting, Cisco WebEx, Microsoft Teams, </a:t>
            </a:r>
            <a:r>
              <a:rPr lang="en-US" dirty="0" err="1">
                <a:solidFill>
                  <a:srgbClr val="572678"/>
                </a:solidFill>
              </a:rPr>
              <a:t>BigBlueButton</a:t>
            </a:r>
            <a:r>
              <a:rPr lang="en-US" dirty="0">
                <a:solidFill>
                  <a:srgbClr val="572678"/>
                </a:solidFill>
              </a:rPr>
              <a:t>, etc. </a:t>
            </a:r>
          </a:p>
          <a:p>
            <a:pPr marL="0" lvl="0" indent="0">
              <a:buClr>
                <a:srgbClr val="572678"/>
              </a:buClr>
              <a:buSzPts val="2590"/>
              <a:buNone/>
            </a:pPr>
            <a:endParaRPr lang="en-US" dirty="0">
              <a:solidFill>
                <a:srgbClr val="572678"/>
              </a:solidFill>
            </a:endParaRPr>
          </a:p>
          <a:p>
            <a:pPr marL="0" lvl="0" indent="0">
              <a:buClr>
                <a:srgbClr val="572678"/>
              </a:buClr>
              <a:buSzPts val="2590"/>
              <a:buNone/>
            </a:pPr>
            <a:r>
              <a:rPr lang="pl-PL" dirty="0">
                <a:solidFill>
                  <a:srgbClr val="572678"/>
                </a:solidFill>
              </a:rPr>
              <a:t>`</a:t>
            </a:r>
            <a:endParaRPr lang="en-US" dirty="0">
              <a:solidFill>
                <a:srgbClr val="572678"/>
              </a:solidFill>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8274040" y="4168309"/>
            <a:ext cx="1347368" cy="1347368"/>
          </a:xfrm>
          <a:prstGeom prst="rect">
            <a:avLst/>
          </a:prstGeom>
        </p:spPr>
      </p:pic>
      <p:pic>
        <p:nvPicPr>
          <p:cNvPr id="2060" name="Picture 12" descr="Skype Icon | Mega Pack 2 Iconset | nc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84" y="4339086"/>
            <a:ext cx="1228346" cy="12283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Google hangouts Logo Icon of Flat style - Available in SVG, P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518" y="4339086"/>
            <a:ext cx="1228962" cy="122896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assets.cdngetgo.com/4f/32/605484914970b1f77c87e12a6c80/icon-g2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0010" y="433908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lickMeeting | Linked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556" y="4132054"/>
            <a:ext cx="1482604" cy="148260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Video Conferencing, Online Meetings, Screen Share | Cisco Webe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7138" y="4201062"/>
            <a:ext cx="1302586" cy="130258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Microsoft-Teams-logo.png - Jethro Managem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83864" y="4281606"/>
            <a:ext cx="1120774" cy="112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191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992ED3-FA99-4FAD-A3CA-2B9B3BB8B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643467"/>
            <a:ext cx="3424430" cy="55731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19870" y="641350"/>
            <a:ext cx="3414426" cy="5573182"/>
          </a:xfrm>
          <a:solidFill>
            <a:srgbClr val="572678"/>
          </a:solidFill>
        </p:spPr>
        <p:txBody>
          <a:bodyPr anchor="ctr" anchorCtr="0">
            <a:normAutofit/>
          </a:bodyPr>
          <a:lstStyle/>
          <a:p>
            <a:pPr algn="ctr"/>
            <a:r>
              <a:rPr lang="en-US" dirty="0">
                <a:solidFill>
                  <a:schemeClr val="bg1"/>
                </a:solidFill>
                <a:latin typeface="+mn-lt"/>
                <a:cs typeface="Arial" panose="020B0604020202020204" pitchFamily="34" charset="0"/>
              </a:rPr>
              <a:t>FINLIT </a:t>
            </a:r>
            <a:br>
              <a:rPr lang="en-US" dirty="0">
                <a:solidFill>
                  <a:schemeClr val="bg1"/>
                </a:solidFill>
                <a:latin typeface="+mn-lt"/>
                <a:cs typeface="Arial" panose="020B0604020202020204" pitchFamily="34" charset="0"/>
              </a:rPr>
            </a:br>
            <a:r>
              <a:rPr lang="en-US" dirty="0">
                <a:solidFill>
                  <a:schemeClr val="bg1"/>
                </a:solidFill>
                <a:latin typeface="+mn-lt"/>
                <a:cs typeface="Arial" panose="020B0604020202020204" pitchFamily="34" charset="0"/>
              </a:rPr>
              <a:t>project </a:t>
            </a:r>
            <a:br>
              <a:rPr lang="en-US" dirty="0">
                <a:solidFill>
                  <a:schemeClr val="bg1"/>
                </a:solidFill>
                <a:latin typeface="+mn-lt"/>
                <a:cs typeface="Arial" panose="020B0604020202020204" pitchFamily="34" charset="0"/>
              </a:rPr>
            </a:br>
            <a:r>
              <a:rPr lang="en-US" dirty="0">
                <a:solidFill>
                  <a:schemeClr val="bg1"/>
                </a:solidFill>
                <a:latin typeface="+mn-lt"/>
                <a:cs typeface="Arial" panose="020B0604020202020204" pitchFamily="34" charset="0"/>
              </a:rPr>
              <a:t>is </a:t>
            </a:r>
            <a:br>
              <a:rPr lang="en-US" dirty="0">
                <a:solidFill>
                  <a:schemeClr val="bg1"/>
                </a:solidFill>
                <a:latin typeface="+mn-lt"/>
                <a:cs typeface="Arial" panose="020B0604020202020204" pitchFamily="34" charset="0"/>
              </a:rPr>
            </a:br>
            <a:r>
              <a:rPr lang="en-US" dirty="0">
                <a:solidFill>
                  <a:schemeClr val="bg1"/>
                </a:solidFill>
                <a:latin typeface="+mn-lt"/>
                <a:cs typeface="Arial" panose="020B0604020202020204" pitchFamily="34" charset="0"/>
              </a:rPr>
              <a:t>about </a:t>
            </a:r>
            <a:br>
              <a:rPr lang="en-US" dirty="0">
                <a:solidFill>
                  <a:schemeClr val="bg1"/>
                </a:solidFill>
                <a:latin typeface="+mn-lt"/>
                <a:cs typeface="Arial" panose="020B0604020202020204" pitchFamily="34" charset="0"/>
              </a:rPr>
            </a:br>
            <a:r>
              <a:rPr lang="en-US" dirty="0">
                <a:solidFill>
                  <a:schemeClr val="bg1"/>
                </a:solidFill>
                <a:latin typeface="+mn-lt"/>
                <a:cs typeface="Arial" panose="020B0604020202020204" pitchFamily="34" charset="0"/>
              </a:rPr>
              <a:t>e-learning</a:t>
            </a:r>
          </a:p>
        </p:txBody>
      </p:sp>
      <p:pic>
        <p:nvPicPr>
          <p:cNvPr id="8" name="Picture 7" descr="A picture containing drawing&#10;&#10;Description automatically generated">
            <a:extLst>
              <a:ext uri="{FF2B5EF4-FFF2-40B4-BE49-F238E27FC236}">
                <a16:creationId xmlns:a16="http://schemas.microsoft.com/office/drawing/2014/main" id="{DCFC8E9E-7C4B-4972-B791-A1A26FF8E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34" y="809679"/>
            <a:ext cx="5623360" cy="1602658"/>
          </a:xfrm>
          <a:prstGeom prst="rect">
            <a:avLst/>
          </a:prstGeom>
        </p:spPr>
      </p:pic>
      <p:sp>
        <p:nvSpPr>
          <p:cNvPr id="3" name="Content Placeholder 2"/>
          <p:cNvSpPr>
            <a:spLocks noGrp="1"/>
          </p:cNvSpPr>
          <p:nvPr>
            <p:ph idx="1"/>
          </p:nvPr>
        </p:nvSpPr>
        <p:spPr>
          <a:xfrm>
            <a:off x="804334" y="2886948"/>
            <a:ext cx="6883005" cy="3327585"/>
          </a:xfrm>
          <a:solidFill>
            <a:schemeClr val="bg1"/>
          </a:solidFill>
        </p:spPr>
        <p:txBody>
          <a:bodyPr numCol="1" spcCol="365760">
            <a:noAutofit/>
          </a:bodyPr>
          <a:lstStyle/>
          <a:p>
            <a:pPr marL="0" lvl="0" indent="0">
              <a:spcBef>
                <a:spcPts val="0"/>
              </a:spcBef>
              <a:spcAft>
                <a:spcPts val="1200"/>
              </a:spcAft>
              <a:buClr>
                <a:srgbClr val="572678"/>
              </a:buClr>
              <a:buSzPts val="2590"/>
              <a:buNone/>
            </a:pPr>
            <a:r>
              <a:rPr lang="en-US" sz="2400" dirty="0">
                <a:solidFill>
                  <a:srgbClr val="572678"/>
                </a:solidFill>
              </a:rPr>
              <a:t>“</a:t>
            </a:r>
            <a:r>
              <a:rPr lang="en-US" sz="2400" b="1" dirty="0">
                <a:solidFill>
                  <a:srgbClr val="572678"/>
                </a:solidFill>
              </a:rPr>
              <a:t>Blended education, </a:t>
            </a:r>
            <a:r>
              <a:rPr lang="en-US" sz="2400" dirty="0">
                <a:solidFill>
                  <a:srgbClr val="572678"/>
                </a:solidFill>
              </a:rPr>
              <a:t>also known as </a:t>
            </a:r>
            <a:r>
              <a:rPr lang="en-US" sz="2400" b="1" dirty="0">
                <a:solidFill>
                  <a:srgbClr val="572678"/>
                </a:solidFill>
              </a:rPr>
              <a:t>hybrid learning</a:t>
            </a:r>
            <a:r>
              <a:rPr lang="en-US" sz="2400" dirty="0">
                <a:solidFill>
                  <a:srgbClr val="572678"/>
                </a:solidFill>
              </a:rPr>
              <a:t>, combines classroom and online education. In other words, this methodology integrates online with </a:t>
            </a:r>
            <a:r>
              <a:rPr lang="en-US" sz="2400" b="1" dirty="0">
                <a:solidFill>
                  <a:srgbClr val="572678"/>
                </a:solidFill>
              </a:rPr>
              <a:t>traditional face-to-face </a:t>
            </a:r>
            <a:r>
              <a:rPr lang="en-US" sz="2400" dirty="0">
                <a:solidFill>
                  <a:srgbClr val="572678"/>
                </a:solidFill>
              </a:rPr>
              <a:t>teaching activities in a planned, pedagogically valuable manner. </a:t>
            </a:r>
            <a:endParaRPr lang="pl-PL" sz="2400" dirty="0">
              <a:solidFill>
                <a:srgbClr val="572678"/>
              </a:solidFill>
            </a:endParaRPr>
          </a:p>
          <a:p>
            <a:pPr marL="0" lvl="0" indent="0">
              <a:spcBef>
                <a:spcPts val="0"/>
              </a:spcBef>
              <a:spcAft>
                <a:spcPts val="1200"/>
              </a:spcAft>
              <a:buClr>
                <a:srgbClr val="572678"/>
              </a:buClr>
              <a:buSzPts val="2590"/>
              <a:buNone/>
            </a:pPr>
            <a:r>
              <a:rPr lang="en-US" sz="2400" dirty="0">
                <a:solidFill>
                  <a:srgbClr val="572678"/>
                </a:solidFill>
              </a:rPr>
              <a:t>Significant parts of this process are computer-mediated activities. These activities will be developed and integrated into the main project outcome - open source educational platform, based on MOODLE.”</a:t>
            </a:r>
          </a:p>
          <a:p>
            <a:pPr marL="0" lvl="0" indent="0">
              <a:spcBef>
                <a:spcPts val="0"/>
              </a:spcBef>
              <a:spcAft>
                <a:spcPts val="1200"/>
              </a:spcAft>
              <a:buClr>
                <a:srgbClr val="572678"/>
              </a:buClr>
              <a:buSzPts val="2590"/>
              <a:buNone/>
            </a:pPr>
            <a:endParaRPr lang="en-US" sz="2400" dirty="0">
              <a:solidFill>
                <a:srgbClr val="572678"/>
              </a:solidFill>
            </a:endParaRPr>
          </a:p>
          <a:p>
            <a:pPr marL="0" lvl="0" indent="0">
              <a:spcBef>
                <a:spcPts val="0"/>
              </a:spcBef>
              <a:spcAft>
                <a:spcPts val="1200"/>
              </a:spcAft>
              <a:buClr>
                <a:srgbClr val="572678"/>
              </a:buClr>
              <a:buSzPts val="2590"/>
              <a:buNone/>
            </a:pPr>
            <a:endParaRPr lang="en-US" sz="2400" dirty="0">
              <a:solidFill>
                <a:srgbClr val="572678"/>
              </a:solidFill>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19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obiekt&#10;&#10;Opis wygenerowany automatycznie">
            <a:extLst>
              <a:ext uri="{FF2B5EF4-FFF2-40B4-BE49-F238E27FC236}">
                <a16:creationId xmlns:a16="http://schemas.microsoft.com/office/drawing/2014/main" id="{90539F45-0CD9-43E6-A4D1-8F1DAB598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502" y="449657"/>
            <a:ext cx="306316" cy="306316"/>
          </a:xfrm>
          <a:prstGeom prst="rect">
            <a:avLst/>
          </a:prstGeom>
        </p:spPr>
      </p:pic>
      <p:sp>
        <p:nvSpPr>
          <p:cNvPr id="20" name="Prostokąt 19">
            <a:extLst>
              <a:ext uri="{FF2B5EF4-FFF2-40B4-BE49-F238E27FC236}">
                <a16:creationId xmlns:a16="http://schemas.microsoft.com/office/drawing/2014/main" id="{B654196C-5CC1-404F-84AA-C518DA8FF837}"/>
              </a:ext>
            </a:extLst>
          </p:cNvPr>
          <p:cNvSpPr/>
          <p:nvPr/>
        </p:nvSpPr>
        <p:spPr>
          <a:xfrm>
            <a:off x="1524000" y="6551720"/>
            <a:ext cx="9144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7319DDBF-DA67-4327-8390-CE7B914900B4}"/>
              </a:ext>
            </a:extLst>
          </p:cNvPr>
          <p:cNvSpPr txBox="1"/>
          <p:nvPr/>
        </p:nvSpPr>
        <p:spPr>
          <a:xfrm>
            <a:off x="-2182625" y="2656787"/>
            <a:ext cx="1791777" cy="261610"/>
          </a:xfrm>
          <a:prstGeom prst="rect">
            <a:avLst/>
          </a:prstGeom>
          <a:noFill/>
        </p:spPr>
        <p:txBody>
          <a:bodyPr wrap="square" rtlCol="0">
            <a:spAutoFit/>
          </a:bodyPr>
          <a:lstStyle/>
          <a:p>
            <a:pPr algn="ctr"/>
            <a:endParaRPr lang="pl-PL" sz="1100" b="1" dirty="0">
              <a:solidFill>
                <a:srgbClr val="FFECD0"/>
              </a:solidFill>
              <a:latin typeface="Arial" panose="020B0604020202020204" pitchFamily="34" charset="0"/>
              <a:cs typeface="Arial" panose="020B0604020202020204" pitchFamily="34" charset="0"/>
            </a:endParaRPr>
          </a:p>
        </p:txBody>
      </p:sp>
      <p:sp>
        <p:nvSpPr>
          <p:cNvPr id="35" name="Tytuł 1">
            <a:extLst>
              <a:ext uri="{FF2B5EF4-FFF2-40B4-BE49-F238E27FC236}">
                <a16:creationId xmlns:a16="http://schemas.microsoft.com/office/drawing/2014/main" id="{86F56AA9-9F8C-4559-85BA-0B596489BBD5}"/>
              </a:ext>
            </a:extLst>
          </p:cNvPr>
          <p:cNvSpPr txBox="1">
            <a:spLocks/>
          </p:cNvSpPr>
          <p:nvPr/>
        </p:nvSpPr>
        <p:spPr>
          <a:xfrm>
            <a:off x="3597542" y="1010653"/>
            <a:ext cx="6257658" cy="38019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6600" b="1" baseline="30000" dirty="0">
                <a:solidFill>
                  <a:srgbClr val="572678"/>
                </a:solidFill>
              </a:rPr>
              <a:t>Let’s make a short quiz to check what we learned </a:t>
            </a:r>
            <a:r>
              <a:rPr lang="en-US" sz="6600" b="1" baseline="30000" dirty="0">
                <a:solidFill>
                  <a:srgbClr val="D40861"/>
                </a:solidFill>
                <a:sym typeface="Wingdings" panose="05000000000000000000" pitchFamily="2" charset="2"/>
              </a:rPr>
              <a:t></a:t>
            </a:r>
            <a:r>
              <a:rPr lang="en-US" sz="6600" b="1" baseline="30000" dirty="0">
                <a:solidFill>
                  <a:srgbClr val="572678"/>
                </a:solidFill>
                <a:sym typeface="Wingdings" panose="05000000000000000000" pitchFamily="2" charset="2"/>
              </a:rPr>
              <a:t> </a:t>
            </a:r>
            <a:r>
              <a:rPr lang="en-US" sz="6600" b="1" baseline="30000" dirty="0">
                <a:solidFill>
                  <a:srgbClr val="572678"/>
                </a:solidFill>
              </a:rPr>
              <a:t> </a:t>
            </a:r>
            <a:endParaRPr lang="pl-PL" sz="5400" b="1" baseline="30000" dirty="0">
              <a:solidFill>
                <a:srgbClr val="572678"/>
              </a:solidFill>
            </a:endParaRPr>
          </a:p>
        </p:txBody>
      </p:sp>
      <p:sp>
        <p:nvSpPr>
          <p:cNvPr id="37" name="Owal 36">
            <a:extLst>
              <a:ext uri="{FF2B5EF4-FFF2-40B4-BE49-F238E27FC236}">
                <a16:creationId xmlns:a16="http://schemas.microsoft.com/office/drawing/2014/main" id="{ADB522B8-7591-4B38-91F4-6E5BD266B890}"/>
              </a:ext>
            </a:extLst>
          </p:cNvPr>
          <p:cNvSpPr/>
          <p:nvPr/>
        </p:nvSpPr>
        <p:spPr>
          <a:xfrm>
            <a:off x="846579" y="1716521"/>
            <a:ext cx="2008019" cy="1967456"/>
          </a:xfrm>
          <a:prstGeom prst="ellipse">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ole tekstowe 38">
            <a:extLst>
              <a:ext uri="{FF2B5EF4-FFF2-40B4-BE49-F238E27FC236}">
                <a16:creationId xmlns:a16="http://schemas.microsoft.com/office/drawing/2014/main" id="{79B3B39F-D4DD-478E-82B5-D320784082B8}"/>
              </a:ext>
            </a:extLst>
          </p:cNvPr>
          <p:cNvSpPr txBox="1"/>
          <p:nvPr/>
        </p:nvSpPr>
        <p:spPr>
          <a:xfrm>
            <a:off x="1589523" y="3156573"/>
            <a:ext cx="876095" cy="261610"/>
          </a:xfrm>
          <a:prstGeom prst="rect">
            <a:avLst/>
          </a:prstGeom>
          <a:noFill/>
        </p:spPr>
        <p:txBody>
          <a:bodyPr wrap="square" rtlCol="0">
            <a:spAutoFit/>
          </a:bodyPr>
          <a:lstStyle/>
          <a:p>
            <a:pPr algn="ctr"/>
            <a:r>
              <a:rPr lang="pl-PL" sz="1100" b="1" dirty="0">
                <a:solidFill>
                  <a:srgbClr val="FFECD0"/>
                </a:solidFill>
                <a:latin typeface="Arial" panose="020B0604020202020204" pitchFamily="34" charset="0"/>
                <a:cs typeface="Arial" panose="020B0604020202020204" pitchFamily="34" charset="0"/>
              </a:rPr>
              <a:t>QUIZ</a:t>
            </a:r>
          </a:p>
        </p:txBody>
      </p:sp>
      <p:pic>
        <p:nvPicPr>
          <p:cNvPr id="47" name="Obraz 46">
            <a:extLst>
              <a:ext uri="{FF2B5EF4-FFF2-40B4-BE49-F238E27FC236}">
                <a16:creationId xmlns:a16="http://schemas.microsoft.com/office/drawing/2014/main" id="{091BF343-6C55-47B3-8E59-0620CA2D7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560" y="2041758"/>
            <a:ext cx="1230058" cy="1230058"/>
          </a:xfrm>
          <a:prstGeom prst="rect">
            <a:avLst/>
          </a:prstGeom>
        </p:spPr>
      </p:pic>
    </p:spTree>
    <p:extLst>
      <p:ext uri="{BB962C8B-B14F-4D97-AF65-F5344CB8AC3E}">
        <p14:creationId xmlns:p14="http://schemas.microsoft.com/office/powerpoint/2010/main" val="161662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37C1C49-FE69-434A-BF27-B517CD3BDD32}"/>
              </a:ext>
            </a:extLst>
          </p:cNvPr>
          <p:cNvSpPr>
            <a:spLocks noGrp="1"/>
          </p:cNvSpPr>
          <p:nvPr>
            <p:ph type="title"/>
          </p:nvPr>
        </p:nvSpPr>
        <p:spPr>
          <a:xfrm>
            <a:off x="5434925" y="2585148"/>
            <a:ext cx="6290910" cy="2768764"/>
          </a:xfrm>
        </p:spPr>
        <p:txBody>
          <a:bodyPr>
            <a:noAutofit/>
          </a:bodyPr>
          <a:lstStyle/>
          <a:p>
            <a:pPr marL="0" lvl="0" indent="0">
              <a:spcAft>
                <a:spcPts val="3600"/>
              </a:spcAft>
            </a:pPr>
            <a:r>
              <a:rPr lang="en-US" sz="5400" dirty="0">
                <a:solidFill>
                  <a:srgbClr val="572678"/>
                </a:solidFill>
                <a:cs typeface="Arial" panose="020B0604020202020204" pitchFamily="34" charset="0"/>
              </a:rPr>
              <a:t>FINLIT Website and learning environment</a:t>
            </a:r>
            <a:br>
              <a:rPr lang="en-US" sz="4000" dirty="0">
                <a:solidFill>
                  <a:srgbClr val="572678"/>
                </a:solidFill>
                <a:cs typeface="Arial" panose="020B0604020202020204" pitchFamily="34" charset="0"/>
              </a:rPr>
            </a:br>
            <a:br>
              <a:rPr lang="pl-PL" sz="4000" dirty="0">
                <a:solidFill>
                  <a:srgbClr val="572678"/>
                </a:solidFill>
                <a:cs typeface="Arial" panose="020B0604020202020204" pitchFamily="34" charset="0"/>
              </a:rPr>
            </a:br>
            <a:r>
              <a:rPr lang="en-US" sz="4000" b="0" dirty="0">
                <a:solidFill>
                  <a:srgbClr val="572678"/>
                </a:solidFill>
                <a:cs typeface="Arial" panose="020B0604020202020204" pitchFamily="34" charset="0"/>
              </a:rPr>
              <a:t>LMS platform and extensions, web site structure, user roles</a:t>
            </a:r>
            <a:endParaRPr lang="pl-PL" sz="4000" b="0" dirty="0"/>
          </a:p>
        </p:txBody>
      </p:sp>
    </p:spTree>
    <p:extLst>
      <p:ext uri="{BB962C8B-B14F-4D97-AF65-F5344CB8AC3E}">
        <p14:creationId xmlns:p14="http://schemas.microsoft.com/office/powerpoint/2010/main" val="1445454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Website and learning environment</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531732" y="1731327"/>
            <a:ext cx="9120226" cy="4922571"/>
          </a:xfrm>
          <a:prstGeom prst="rect">
            <a:avLst/>
          </a:prstGeom>
        </p:spPr>
      </p:pic>
    </p:spTree>
    <p:extLst>
      <p:ext uri="{BB962C8B-B14F-4D97-AF65-F5344CB8AC3E}">
        <p14:creationId xmlns:p14="http://schemas.microsoft.com/office/powerpoint/2010/main" val="252485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CAC2A17-8D69-46F7-9F06-57230CB833C8}"/>
              </a:ext>
            </a:extLst>
          </p:cNvPr>
          <p:cNvSpPr>
            <a:spLocks noGrp="1"/>
          </p:cNvSpPr>
          <p:nvPr>
            <p:ph type="title"/>
          </p:nvPr>
        </p:nvSpPr>
        <p:spPr>
          <a:xfrm>
            <a:off x="2902688" y="1229904"/>
            <a:ext cx="8473524" cy="925453"/>
          </a:xfrm>
        </p:spPr>
        <p:txBody>
          <a:bodyPr/>
          <a:lstStyle/>
          <a:p>
            <a:r>
              <a:rPr lang="pl-PL" dirty="0"/>
              <a:t>Financial </a:t>
            </a:r>
            <a:r>
              <a:rPr lang="pl-PL" dirty="0" err="1"/>
              <a:t>literacy</a:t>
            </a:r>
            <a:r>
              <a:rPr lang="pl-PL" dirty="0"/>
              <a:t> </a:t>
            </a:r>
            <a:r>
              <a:rPr lang="pl-PL" dirty="0" err="1"/>
              <a:t>through</a:t>
            </a:r>
            <a:r>
              <a:rPr lang="pl-PL" dirty="0"/>
              <a:t> public </a:t>
            </a:r>
            <a:r>
              <a:rPr lang="pl-PL" dirty="0" err="1"/>
              <a:t>libraries</a:t>
            </a:r>
            <a:endParaRPr lang="pl-PL" dirty="0"/>
          </a:p>
        </p:txBody>
      </p:sp>
      <p:sp>
        <p:nvSpPr>
          <p:cNvPr id="4" name="Rectangle 5"/>
          <p:cNvSpPr/>
          <p:nvPr/>
        </p:nvSpPr>
        <p:spPr>
          <a:xfrm>
            <a:off x="2902688" y="1955302"/>
            <a:ext cx="6754606" cy="707886"/>
          </a:xfrm>
          <a:prstGeom prst="rect">
            <a:avLst/>
          </a:prstGeom>
        </p:spPr>
        <p:txBody>
          <a:bodyPr wrap="square">
            <a:spAutoFit/>
          </a:bodyPr>
          <a:lstStyle/>
          <a:p>
            <a:r>
              <a:rPr lang="pl-PL" sz="2000" dirty="0">
                <a:solidFill>
                  <a:srgbClr val="572678"/>
                </a:solidFill>
              </a:rPr>
              <a:t>Co-f</a:t>
            </a:r>
            <a:r>
              <a:rPr lang="en-US" sz="2000" dirty="0" err="1">
                <a:solidFill>
                  <a:srgbClr val="572678"/>
                </a:solidFill>
              </a:rPr>
              <a:t>unded</a:t>
            </a:r>
            <a:r>
              <a:rPr lang="en-US" sz="2000" dirty="0">
                <a:solidFill>
                  <a:srgbClr val="572678"/>
                </a:solidFill>
              </a:rPr>
              <a:t> by </a:t>
            </a:r>
            <a:r>
              <a:rPr lang="pl-PL" sz="2000" dirty="0">
                <a:solidFill>
                  <a:srgbClr val="572678"/>
                </a:solidFill>
              </a:rPr>
              <a:t>the </a:t>
            </a:r>
            <a:r>
              <a:rPr lang="en-US" sz="2000" dirty="0">
                <a:solidFill>
                  <a:srgbClr val="572678"/>
                </a:solidFill>
              </a:rPr>
              <a:t>Erasmus+ </a:t>
            </a:r>
            <a:r>
              <a:rPr lang="pl-PL" sz="2000" dirty="0">
                <a:solidFill>
                  <a:srgbClr val="572678"/>
                </a:solidFill>
              </a:rPr>
              <a:t>P</a:t>
            </a:r>
            <a:r>
              <a:rPr lang="en-US" sz="2000" dirty="0">
                <a:solidFill>
                  <a:srgbClr val="572678"/>
                </a:solidFill>
              </a:rPr>
              <a:t>rogram</a:t>
            </a:r>
            <a:r>
              <a:rPr lang="pl-PL" sz="2000" dirty="0">
                <a:solidFill>
                  <a:srgbClr val="572678"/>
                </a:solidFill>
              </a:rPr>
              <a:t>me of the </a:t>
            </a:r>
            <a:r>
              <a:rPr lang="pl-PL" sz="2000" dirty="0" err="1">
                <a:solidFill>
                  <a:srgbClr val="572678"/>
                </a:solidFill>
              </a:rPr>
              <a:t>European</a:t>
            </a:r>
            <a:r>
              <a:rPr lang="pl-PL" sz="2000" dirty="0">
                <a:solidFill>
                  <a:srgbClr val="572678"/>
                </a:solidFill>
              </a:rPr>
              <a:t> Union</a:t>
            </a:r>
            <a:br>
              <a:rPr lang="pl-PL" sz="2000" dirty="0">
                <a:solidFill>
                  <a:srgbClr val="572678"/>
                </a:solidFill>
              </a:rPr>
            </a:br>
            <a:r>
              <a:rPr lang="en-US" sz="2000" dirty="0">
                <a:solidFill>
                  <a:srgbClr val="572678"/>
                </a:solidFill>
              </a:rPr>
              <a:t>Agreement No 2018-1-PL01-KA204-050839</a:t>
            </a:r>
          </a:p>
        </p:txBody>
      </p:sp>
    </p:spTree>
    <p:extLst>
      <p:ext uri="{BB962C8B-B14F-4D97-AF65-F5344CB8AC3E}">
        <p14:creationId xmlns:p14="http://schemas.microsoft.com/office/powerpoint/2010/main" val="271506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project requirements 1/2</a:t>
            </a:r>
          </a:p>
        </p:txBody>
      </p:sp>
      <p:sp>
        <p:nvSpPr>
          <p:cNvPr id="3" name="Content Placeholder 2"/>
          <p:cNvSpPr>
            <a:spLocks noGrp="1"/>
          </p:cNvSpPr>
          <p:nvPr>
            <p:ph idx="1"/>
          </p:nvPr>
        </p:nvSpPr>
        <p:spPr>
          <a:xfrm>
            <a:off x="951884" y="1715283"/>
            <a:ext cx="10261548" cy="4571217"/>
          </a:xfrm>
        </p:spPr>
        <p:txBody>
          <a:bodyPr numCol="1" spcCol="365760">
            <a:normAutofit/>
          </a:bodyPr>
          <a:lstStyle/>
          <a:p>
            <a:r>
              <a:rPr lang="en-US" dirty="0">
                <a:solidFill>
                  <a:srgbClr val="572678"/>
                </a:solidFill>
              </a:rPr>
              <a:t>User registration and authentication</a:t>
            </a:r>
          </a:p>
          <a:p>
            <a:r>
              <a:rPr lang="en-US" dirty="0">
                <a:solidFill>
                  <a:srgbClr val="572678"/>
                </a:solidFill>
              </a:rPr>
              <a:t>User roles – admin, manager, teacher, student, guest</a:t>
            </a:r>
          </a:p>
          <a:p>
            <a:r>
              <a:rPr lang="en-US" dirty="0">
                <a:solidFill>
                  <a:srgbClr val="572678"/>
                </a:solidFill>
              </a:rPr>
              <a:t>Users can create pages</a:t>
            </a:r>
          </a:p>
          <a:p>
            <a:r>
              <a:rPr lang="en-US" dirty="0">
                <a:solidFill>
                  <a:srgbClr val="572678"/>
                </a:solidFill>
              </a:rPr>
              <a:t>Users can create online courses</a:t>
            </a:r>
          </a:p>
          <a:p>
            <a:r>
              <a:rPr lang="en-US" dirty="0">
                <a:solidFill>
                  <a:srgbClr val="572678"/>
                </a:solidFill>
              </a:rPr>
              <a:t>Courses can have different structure </a:t>
            </a:r>
          </a:p>
          <a:p>
            <a:r>
              <a:rPr lang="en-US" dirty="0">
                <a:solidFill>
                  <a:srgbClr val="572678"/>
                </a:solidFill>
              </a:rPr>
              <a:t>Courses include various content items</a:t>
            </a:r>
          </a:p>
          <a:p>
            <a:r>
              <a:rPr lang="en-US" dirty="0">
                <a:solidFill>
                  <a:srgbClr val="572678"/>
                </a:solidFill>
              </a:rPr>
              <a:t>Courses include examinations,  examination items: tests, quizzes</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49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project requirements 2/2</a:t>
            </a:r>
          </a:p>
        </p:txBody>
      </p:sp>
      <p:sp>
        <p:nvSpPr>
          <p:cNvPr id="3" name="Content Placeholder 2"/>
          <p:cNvSpPr>
            <a:spLocks noGrp="1"/>
          </p:cNvSpPr>
          <p:nvPr>
            <p:ph idx="1"/>
          </p:nvPr>
        </p:nvSpPr>
        <p:spPr>
          <a:xfrm>
            <a:off x="951884" y="1715283"/>
            <a:ext cx="11240116" cy="4571217"/>
          </a:xfrm>
        </p:spPr>
        <p:txBody>
          <a:bodyPr numCol="1" spcCol="365760">
            <a:normAutofit/>
          </a:bodyPr>
          <a:lstStyle/>
          <a:p>
            <a:r>
              <a:rPr lang="en-US" dirty="0">
                <a:solidFill>
                  <a:srgbClr val="572678"/>
                </a:solidFill>
              </a:rPr>
              <a:t>Course scheduling and succession</a:t>
            </a:r>
          </a:p>
          <a:p>
            <a:r>
              <a:rPr lang="en-US" dirty="0">
                <a:solidFill>
                  <a:srgbClr val="572678"/>
                </a:solidFill>
              </a:rPr>
              <a:t>Users can take courses</a:t>
            </a:r>
            <a:r>
              <a:rPr lang="aa-ET" dirty="0">
                <a:solidFill>
                  <a:srgbClr val="572678"/>
                </a:solidFill>
              </a:rPr>
              <a:t> </a:t>
            </a:r>
            <a:r>
              <a:rPr lang="de-DE" dirty="0">
                <a:solidFill>
                  <a:srgbClr val="572678"/>
                </a:solidFill>
              </a:rPr>
              <a:t>a</a:t>
            </a:r>
            <a:r>
              <a:rPr lang="aa-ET" dirty="0">
                <a:solidFill>
                  <a:srgbClr val="572678"/>
                </a:solidFill>
              </a:rPr>
              <a:t>n</a:t>
            </a:r>
            <a:r>
              <a:rPr lang="de-DE" dirty="0">
                <a:solidFill>
                  <a:srgbClr val="572678"/>
                </a:solidFill>
              </a:rPr>
              <a:t>d</a:t>
            </a:r>
            <a:r>
              <a:rPr lang="aa-ET" dirty="0">
                <a:solidFill>
                  <a:srgbClr val="572678"/>
                </a:solidFill>
              </a:rPr>
              <a:t> </a:t>
            </a:r>
            <a:r>
              <a:rPr lang="en-US" dirty="0">
                <a:solidFill>
                  <a:srgbClr val="572678"/>
                </a:solidFill>
              </a:rPr>
              <a:t>can be graded</a:t>
            </a:r>
          </a:p>
          <a:p>
            <a:r>
              <a:rPr lang="en-US" dirty="0">
                <a:solidFill>
                  <a:srgbClr val="572678"/>
                </a:solidFill>
              </a:rPr>
              <a:t>Course statistics - records of user activity</a:t>
            </a:r>
            <a:endParaRPr lang="aa-ET" dirty="0">
              <a:solidFill>
                <a:srgbClr val="572678"/>
              </a:solidFill>
            </a:endParaRPr>
          </a:p>
          <a:p>
            <a:r>
              <a:rPr lang="en-US" dirty="0">
                <a:solidFill>
                  <a:srgbClr val="572678"/>
                </a:solidFill>
              </a:rPr>
              <a:t>Course certificates</a:t>
            </a:r>
          </a:p>
          <a:p>
            <a:r>
              <a:rPr lang="en-US" dirty="0">
                <a:solidFill>
                  <a:srgbClr val="572678"/>
                </a:solidFill>
              </a:rPr>
              <a:t>Multi-lingual interface; content translated in </a:t>
            </a:r>
            <a:r>
              <a:rPr lang="aa-ET" dirty="0">
                <a:solidFill>
                  <a:srgbClr val="572678"/>
                </a:solidFill>
              </a:rPr>
              <a:t>a</a:t>
            </a:r>
            <a:r>
              <a:rPr lang="de-DE" dirty="0">
                <a:solidFill>
                  <a:srgbClr val="572678"/>
                </a:solidFill>
              </a:rPr>
              <a:t>l</a:t>
            </a:r>
            <a:r>
              <a:rPr lang="aa-ET" dirty="0">
                <a:solidFill>
                  <a:srgbClr val="572678"/>
                </a:solidFill>
              </a:rPr>
              <a:t>l </a:t>
            </a:r>
            <a:r>
              <a:rPr lang="en-US" dirty="0">
                <a:solidFill>
                  <a:srgbClr val="572678"/>
                </a:solidFill>
              </a:rPr>
              <a:t>project languages </a:t>
            </a:r>
            <a:endParaRPr lang="aa-ET" dirty="0">
              <a:solidFill>
                <a:srgbClr val="572678"/>
              </a:solidFill>
            </a:endParaRPr>
          </a:p>
          <a:p>
            <a:r>
              <a:rPr lang="en-US" dirty="0">
                <a:solidFill>
                  <a:srgbClr val="572678"/>
                </a:solidFill>
              </a:rPr>
              <a:t>Interactive open source </a:t>
            </a:r>
            <a:r>
              <a:rPr lang="aa-ET" dirty="0">
                <a:solidFill>
                  <a:srgbClr val="572678"/>
                </a:solidFill>
              </a:rPr>
              <a:t>(</a:t>
            </a:r>
            <a:r>
              <a:rPr lang="de-DE" dirty="0">
                <a:solidFill>
                  <a:srgbClr val="572678"/>
                </a:solidFill>
              </a:rPr>
              <a:t>f</a:t>
            </a:r>
            <a:r>
              <a:rPr lang="aa-ET" dirty="0">
                <a:solidFill>
                  <a:srgbClr val="572678"/>
                </a:solidFill>
              </a:rPr>
              <a:t>r</a:t>
            </a:r>
            <a:r>
              <a:rPr lang="de-DE" dirty="0">
                <a:solidFill>
                  <a:srgbClr val="572678"/>
                </a:solidFill>
              </a:rPr>
              <a:t>e</a:t>
            </a:r>
            <a:r>
              <a:rPr lang="aa-ET" dirty="0">
                <a:solidFill>
                  <a:srgbClr val="572678"/>
                </a:solidFill>
              </a:rPr>
              <a:t>e) </a:t>
            </a:r>
            <a:r>
              <a:rPr lang="en-US" dirty="0">
                <a:solidFill>
                  <a:srgbClr val="572678"/>
                </a:solidFill>
              </a:rPr>
              <a:t>platform</a:t>
            </a:r>
          </a:p>
          <a:p>
            <a:r>
              <a:rPr lang="en-US" dirty="0">
                <a:solidFill>
                  <a:srgbClr val="572678"/>
                </a:solidFill>
              </a:rPr>
              <a:t>Modular structure, extensions – interactive learning objects, webinars</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71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4579" y="629267"/>
            <a:ext cx="6422849" cy="1243094"/>
          </a:xfrm>
        </p:spPr>
        <p:txBody>
          <a:bodyPr vert="horz" lIns="91440" tIns="45720" rIns="91440" bIns="45720" rtlCol="0" anchor="ctr" anchorCtr="0">
            <a:normAutofit/>
          </a:bodyPr>
          <a:lstStyle/>
          <a:p>
            <a:r>
              <a:rPr lang="en-US" sz="3600" b="1" kern="1200" dirty="0">
                <a:solidFill>
                  <a:srgbClr val="572678"/>
                </a:solidFill>
                <a:latin typeface="+mj-lt"/>
                <a:ea typeface="+mj-ea"/>
                <a:cs typeface="+mj-cs"/>
              </a:rPr>
              <a:t>FINLIT Learning Platform is based on Moodle</a:t>
            </a:r>
          </a:p>
        </p:txBody>
      </p:sp>
      <p:sp>
        <p:nvSpPr>
          <p:cNvPr id="71" name="Rectangle 7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Moodle – Приложения в Google Pla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1872360"/>
            <a:ext cx="3113280" cy="31132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214581" y="2165684"/>
            <a:ext cx="6422848" cy="4058135"/>
          </a:xfrm>
        </p:spPr>
        <p:txBody>
          <a:bodyPr vert="horz" lIns="91440" tIns="45720" rIns="91440" bIns="45720" numCol="2" spcCol="365760" rtlCol="0">
            <a:normAutofit/>
          </a:bodyPr>
          <a:lstStyle/>
          <a:p>
            <a:pPr marL="0" indent="0">
              <a:buNone/>
            </a:pPr>
            <a:r>
              <a:rPr lang="en-US" sz="2000" b="1" dirty="0">
                <a:solidFill>
                  <a:srgbClr val="572678"/>
                </a:solidFill>
              </a:rPr>
              <a:t>Why?</a:t>
            </a:r>
          </a:p>
          <a:p>
            <a:r>
              <a:rPr lang="en-US" sz="1900" dirty="0">
                <a:solidFill>
                  <a:srgbClr val="572678"/>
                </a:solidFill>
              </a:rPr>
              <a:t>Covers all project requirements</a:t>
            </a:r>
          </a:p>
          <a:p>
            <a:r>
              <a:rPr lang="en-US" sz="1900" dirty="0">
                <a:solidFill>
                  <a:srgbClr val="572678"/>
                </a:solidFill>
              </a:rPr>
              <a:t>Attractive visual design </a:t>
            </a:r>
          </a:p>
          <a:p>
            <a:r>
              <a:rPr lang="en-US" sz="1900" dirty="0">
                <a:solidFill>
                  <a:srgbClr val="572678"/>
                </a:solidFill>
              </a:rPr>
              <a:t>Everything is done in one place – project web site &amp; learning platform</a:t>
            </a:r>
          </a:p>
          <a:p>
            <a:r>
              <a:rPr lang="en-US" sz="1900" dirty="0">
                <a:solidFill>
                  <a:srgbClr val="572678"/>
                </a:solidFill>
              </a:rPr>
              <a:t>Offers attractive learning experience with the Interactive content and Webinar modules</a:t>
            </a:r>
            <a:br>
              <a:rPr lang="en-US" sz="1900" dirty="0">
                <a:solidFill>
                  <a:srgbClr val="572678"/>
                </a:solidFill>
              </a:rPr>
            </a:br>
            <a:endParaRPr lang="en-US" sz="1900" dirty="0">
              <a:solidFill>
                <a:srgbClr val="572678"/>
              </a:solidFill>
            </a:endParaRPr>
          </a:p>
          <a:p>
            <a:endParaRPr lang="en-US" sz="1900" dirty="0">
              <a:solidFill>
                <a:srgbClr val="572678"/>
              </a:solidFill>
            </a:endParaRPr>
          </a:p>
          <a:p>
            <a:r>
              <a:rPr lang="en-US" sz="1900" dirty="0">
                <a:solidFill>
                  <a:srgbClr val="572678"/>
                </a:solidFill>
              </a:rPr>
              <a:t>No1 Open-Source Learning Management System</a:t>
            </a:r>
          </a:p>
          <a:p>
            <a:r>
              <a:rPr lang="en-US" sz="1900" dirty="0">
                <a:solidFill>
                  <a:srgbClr val="572678"/>
                </a:solidFill>
              </a:rPr>
              <a:t>Large community of users, good support</a:t>
            </a:r>
          </a:p>
          <a:p>
            <a:r>
              <a:rPr lang="en-US" sz="1900" dirty="0">
                <a:solidFill>
                  <a:srgbClr val="572678"/>
                </a:solidFill>
              </a:rPr>
              <a:t>Highly secure, highly extendable</a:t>
            </a:r>
          </a:p>
          <a:p>
            <a:r>
              <a:rPr lang="en-US" sz="1900" dirty="0">
                <a:solidFill>
                  <a:srgbClr val="572678"/>
                </a:solidFill>
              </a:rPr>
              <a:t>Strong community support</a:t>
            </a:r>
          </a:p>
          <a:p>
            <a:r>
              <a:rPr lang="en-US" sz="1900" dirty="0">
                <a:solidFill>
                  <a:srgbClr val="572678"/>
                </a:solidFill>
              </a:rPr>
              <a:t>Mobile App for users with Smartphones and Tablets</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021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013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 Moodle+</a:t>
            </a:r>
          </a:p>
        </p:txBody>
      </p:sp>
      <p:sp>
        <p:nvSpPr>
          <p:cNvPr id="3" name="Content Placeholder 2"/>
          <p:cNvSpPr>
            <a:spLocks noGrp="1"/>
          </p:cNvSpPr>
          <p:nvPr>
            <p:ph idx="1"/>
          </p:nvPr>
        </p:nvSpPr>
        <p:spPr>
          <a:xfrm>
            <a:off x="838199" y="1825625"/>
            <a:ext cx="10525126" cy="4432300"/>
          </a:xfrm>
        </p:spPr>
        <p:txBody>
          <a:bodyPr numCol="1" spcCol="365760">
            <a:normAutofit/>
          </a:bodyPr>
          <a:lstStyle/>
          <a:p>
            <a:pPr marL="0" indent="0">
              <a:spcAft>
                <a:spcPts val="1200"/>
              </a:spcAft>
              <a:buNone/>
            </a:pPr>
            <a:r>
              <a:rPr lang="en-US" dirty="0">
                <a:solidFill>
                  <a:srgbClr val="572678"/>
                </a:solidFill>
              </a:rPr>
              <a:t>FINLIT platform has some important extensions:</a:t>
            </a:r>
          </a:p>
          <a:p>
            <a:pPr marL="0" indent="0">
              <a:spcAft>
                <a:spcPts val="1200"/>
              </a:spcAft>
              <a:buNone/>
            </a:pPr>
            <a:r>
              <a:rPr lang="en-US" dirty="0">
                <a:solidFill>
                  <a:srgbClr val="572678"/>
                </a:solidFill>
              </a:rPr>
              <a:t>	Project information section</a:t>
            </a:r>
          </a:p>
          <a:p>
            <a:pPr marL="0" indent="0">
              <a:spcAft>
                <a:spcPts val="1200"/>
              </a:spcAft>
              <a:buNone/>
            </a:pPr>
            <a:r>
              <a:rPr lang="en-US" dirty="0">
                <a:solidFill>
                  <a:srgbClr val="572678"/>
                </a:solidFill>
              </a:rPr>
              <a:t>	News and events section</a:t>
            </a:r>
          </a:p>
          <a:p>
            <a:pPr marL="0" indent="0">
              <a:spcAft>
                <a:spcPts val="1200"/>
              </a:spcAft>
              <a:buNone/>
            </a:pPr>
            <a:r>
              <a:rPr lang="en-US" dirty="0">
                <a:solidFill>
                  <a:srgbClr val="572678"/>
                </a:solidFill>
              </a:rPr>
              <a:t>	H5P Interactive Content</a:t>
            </a:r>
          </a:p>
          <a:p>
            <a:pPr marL="0" indent="0">
              <a:spcAft>
                <a:spcPts val="1200"/>
              </a:spcAft>
              <a:buNone/>
            </a:pPr>
            <a:r>
              <a:rPr lang="en-US" dirty="0">
                <a:solidFill>
                  <a:srgbClr val="572678"/>
                </a:solidFill>
              </a:rPr>
              <a:t>	</a:t>
            </a:r>
            <a:r>
              <a:rPr lang="en-US" dirty="0" err="1">
                <a:solidFill>
                  <a:srgbClr val="572678"/>
                </a:solidFill>
              </a:rPr>
              <a:t>BigBlueButton</a:t>
            </a:r>
            <a:r>
              <a:rPr lang="en-US" dirty="0">
                <a:solidFill>
                  <a:srgbClr val="572678"/>
                </a:solidFill>
              </a:rPr>
              <a:t> Webinar</a:t>
            </a:r>
          </a:p>
          <a:p>
            <a:pPr marL="0" indent="0">
              <a:buNone/>
            </a:pPr>
            <a:endParaRPr lang="en-US" dirty="0">
              <a:solidFill>
                <a:srgbClr val="572678"/>
              </a:solidFill>
            </a:endParaRPr>
          </a:p>
          <a:p>
            <a:pPr marL="0" indent="0">
              <a:buNone/>
            </a:pPr>
            <a:endParaRPr lang="en-US" dirty="0">
              <a:solidFill>
                <a:srgbClr val="572678"/>
              </a:solidFill>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5" name="Chevron 4"/>
          <p:cNvSpPr/>
          <p:nvPr/>
        </p:nvSpPr>
        <p:spPr>
          <a:xfrm>
            <a:off x="1343025" y="2544795"/>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a:off x="1343025" y="3234068"/>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1369045" y="3866942"/>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377813" y="455347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00" name="Picture 4" descr="BigBlueButton | Moo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3975" y="4235048"/>
            <a:ext cx="961644" cy="9616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Questionnaire | H5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6396" y="3038834"/>
            <a:ext cx="1276803" cy="8088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oodle – Приложения в Google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8954" y="1456604"/>
            <a:ext cx="1431685" cy="14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15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22293" y="638144"/>
            <a:ext cx="4953934" cy="1221653"/>
          </a:xfrm>
        </p:spPr>
        <p:txBody>
          <a:bodyPr vert="horz" lIns="91440" tIns="45720" rIns="91440" bIns="45720" rtlCol="0" anchor="ctr" anchorCtr="0">
            <a:normAutofit/>
          </a:bodyPr>
          <a:lstStyle/>
          <a:p>
            <a:r>
              <a:rPr lang="en-US" sz="3600" b="1" kern="1200">
                <a:solidFill>
                  <a:srgbClr val="572678"/>
                </a:solidFill>
                <a:latin typeface="+mj-lt"/>
                <a:ea typeface="+mj-ea"/>
                <a:cs typeface="+mj-cs"/>
              </a:rPr>
              <a:t>FINLIT Learning Platform Extensions</a:t>
            </a:r>
            <a:endParaRPr lang="en-US" sz="3600" b="1" kern="1200" dirty="0">
              <a:solidFill>
                <a:srgbClr val="572678"/>
              </a:solidFill>
              <a:latin typeface="+mj-lt"/>
              <a:ea typeface="+mj-ea"/>
              <a:cs typeface="+mj-cs"/>
            </a:endParaRPr>
          </a:p>
        </p:txBody>
      </p:sp>
      <p:sp>
        <p:nvSpPr>
          <p:cNvPr id="14" name="Rectangle 9">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8" descr="Questionnaire | H5P"/>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65429" y="2421819"/>
            <a:ext cx="3184760" cy="201436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6622295" y="1985509"/>
            <a:ext cx="4953932" cy="4232412"/>
          </a:xfrm>
        </p:spPr>
        <p:txBody>
          <a:bodyPr vert="horz" lIns="91440" tIns="45720" rIns="91440" bIns="45720" numCol="1" spcCol="365760" rtlCol="0">
            <a:normAutofit/>
          </a:bodyPr>
          <a:lstStyle/>
          <a:p>
            <a:pPr marL="0" indent="0">
              <a:buNone/>
            </a:pPr>
            <a:r>
              <a:rPr lang="bg-BG" sz="2400" b="1"/>
              <a:t>       </a:t>
            </a:r>
          </a:p>
          <a:p>
            <a:pPr marL="0" indent="0">
              <a:buNone/>
            </a:pPr>
            <a:r>
              <a:rPr lang="bg-BG" sz="2400" b="1"/>
              <a:t>       </a:t>
            </a:r>
            <a:r>
              <a:rPr lang="en-US" sz="2400" b="1"/>
              <a:t>H5P Interactive Content</a:t>
            </a:r>
          </a:p>
          <a:p>
            <a:pPr marL="0"/>
            <a:endParaRPr lang="en-US" sz="1900" b="1"/>
          </a:p>
          <a:p>
            <a:pPr lvl="1"/>
            <a:r>
              <a:rPr lang="en-US"/>
              <a:t>Interactive Videos</a:t>
            </a:r>
          </a:p>
          <a:p>
            <a:pPr lvl="1"/>
            <a:r>
              <a:rPr lang="en-US"/>
              <a:t> Presentations</a:t>
            </a:r>
          </a:p>
          <a:p>
            <a:pPr lvl="1"/>
            <a:r>
              <a:rPr lang="en-US"/>
              <a:t> Games</a:t>
            </a:r>
          </a:p>
          <a:p>
            <a:pPr lvl="1"/>
            <a:r>
              <a:rPr lang="en-US"/>
              <a:t> Tests and Quizzes </a:t>
            </a:r>
          </a:p>
          <a:p>
            <a:pPr lvl="1"/>
            <a:r>
              <a:rPr lang="en-US"/>
              <a:t> … and many more</a:t>
            </a:r>
          </a:p>
          <a:p>
            <a:pPr marL="0"/>
            <a:endParaRPr lang="en-US" sz="1900" dirty="0"/>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54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013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Extensions – examples </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8" descr="Questionnaire | H5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884" y="1624017"/>
            <a:ext cx="1276803" cy="8088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2608860" y="1595442"/>
            <a:ext cx="4021185" cy="2482079"/>
          </a:xfrm>
          <a:prstGeom prst="rect">
            <a:avLst/>
          </a:prstGeom>
        </p:spPr>
      </p:pic>
      <p:pic>
        <p:nvPicPr>
          <p:cNvPr id="8" name="Picture 7"/>
          <p:cNvPicPr>
            <a:picLocks noChangeAspect="1"/>
          </p:cNvPicPr>
          <p:nvPr/>
        </p:nvPicPr>
        <p:blipFill>
          <a:blip r:embed="rId4"/>
          <a:stretch>
            <a:fillRect/>
          </a:stretch>
        </p:blipFill>
        <p:spPr>
          <a:xfrm>
            <a:off x="6601446" y="1595442"/>
            <a:ext cx="3935006" cy="2482082"/>
          </a:xfrm>
          <a:prstGeom prst="rect">
            <a:avLst/>
          </a:prstGeom>
        </p:spPr>
      </p:pic>
      <p:pic>
        <p:nvPicPr>
          <p:cNvPr id="9" name="Picture 8"/>
          <p:cNvPicPr>
            <a:picLocks noChangeAspect="1"/>
          </p:cNvPicPr>
          <p:nvPr/>
        </p:nvPicPr>
        <p:blipFill>
          <a:blip r:embed="rId5"/>
          <a:stretch>
            <a:fillRect/>
          </a:stretch>
        </p:blipFill>
        <p:spPr>
          <a:xfrm>
            <a:off x="2608860" y="3946516"/>
            <a:ext cx="4021185" cy="2493786"/>
          </a:xfrm>
          <a:prstGeom prst="rect">
            <a:avLst/>
          </a:prstGeom>
        </p:spPr>
      </p:pic>
      <p:pic>
        <p:nvPicPr>
          <p:cNvPr id="10" name="Picture 9"/>
          <p:cNvPicPr>
            <a:picLocks noChangeAspect="1"/>
          </p:cNvPicPr>
          <p:nvPr/>
        </p:nvPicPr>
        <p:blipFill>
          <a:blip r:embed="rId6"/>
          <a:stretch>
            <a:fillRect/>
          </a:stretch>
        </p:blipFill>
        <p:spPr>
          <a:xfrm>
            <a:off x="6575567" y="3946516"/>
            <a:ext cx="4006708" cy="2493786"/>
          </a:xfrm>
          <a:prstGeom prst="rect">
            <a:avLst/>
          </a:prstGeom>
        </p:spPr>
      </p:pic>
    </p:spTree>
    <p:extLst>
      <p:ext uri="{BB962C8B-B14F-4D97-AF65-F5344CB8AC3E}">
        <p14:creationId xmlns:p14="http://schemas.microsoft.com/office/powerpoint/2010/main" val="3854145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013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Extensions – examples </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659914" y="1624017"/>
            <a:ext cx="8614811" cy="5022087"/>
          </a:xfrm>
          <a:prstGeom prst="rect">
            <a:avLst/>
          </a:prstGeom>
        </p:spPr>
      </p:pic>
      <p:pic>
        <p:nvPicPr>
          <p:cNvPr id="5" name="Picture 8" descr="Questionnaire | H5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884" y="1624017"/>
            <a:ext cx="1276803" cy="80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594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4579" y="629266"/>
            <a:ext cx="6422849" cy="858571"/>
          </a:xfrm>
        </p:spPr>
        <p:txBody>
          <a:bodyPr vert="horz" lIns="91440" tIns="45720" rIns="91440" bIns="45720" rtlCol="0" anchor="ctr" anchorCtr="0">
            <a:noAutofit/>
          </a:bodyPr>
          <a:lstStyle/>
          <a:p>
            <a:r>
              <a:rPr lang="en-US" sz="3600" b="1" kern="1200" dirty="0">
                <a:solidFill>
                  <a:srgbClr val="572678"/>
                </a:solidFill>
                <a:latin typeface="+mj-lt"/>
                <a:ea typeface="+mj-ea"/>
                <a:cs typeface="+mj-cs"/>
              </a:rPr>
              <a:t>FINLIT Learning Platform Extensions</a:t>
            </a:r>
          </a:p>
        </p:txBody>
      </p:sp>
      <p:sp>
        <p:nvSpPr>
          <p:cNvPr id="17" name="Rectangle 16">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74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igBlueButton | Moodl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5651" y="2376647"/>
            <a:ext cx="2104706" cy="210470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214581" y="1842052"/>
            <a:ext cx="6422848" cy="4381767"/>
          </a:xfrm>
        </p:spPr>
        <p:txBody>
          <a:bodyPr vert="horz" lIns="91440" tIns="45720" rIns="91440" bIns="45720" numCol="1" spcCol="365760" rtlCol="0">
            <a:normAutofit fontScale="70000" lnSpcReduction="20000"/>
          </a:bodyPr>
          <a:lstStyle/>
          <a:p>
            <a:pPr marL="0" indent="0">
              <a:buNone/>
            </a:pPr>
            <a:r>
              <a:rPr lang="en-US" sz="3400" b="1" dirty="0" err="1">
                <a:solidFill>
                  <a:srgbClr val="572678"/>
                </a:solidFill>
              </a:rPr>
              <a:t>BigBlueButton</a:t>
            </a:r>
            <a:r>
              <a:rPr lang="en-US" sz="3400" b="1" dirty="0">
                <a:solidFill>
                  <a:srgbClr val="572678"/>
                </a:solidFill>
              </a:rPr>
              <a:t> Webinar</a:t>
            </a:r>
          </a:p>
          <a:p>
            <a:pPr marL="0"/>
            <a:endParaRPr lang="en-US" sz="1400" dirty="0">
              <a:solidFill>
                <a:srgbClr val="572678"/>
              </a:solidFill>
            </a:endParaRPr>
          </a:p>
          <a:p>
            <a:r>
              <a:rPr lang="en-US" sz="2900" dirty="0">
                <a:solidFill>
                  <a:srgbClr val="572678"/>
                </a:solidFill>
              </a:rPr>
              <a:t>Supports real-time sharing of presentations (including whiteboard), audio, video, chat and screen; </a:t>
            </a:r>
          </a:p>
          <a:p>
            <a:r>
              <a:rPr lang="en-US" sz="2900" dirty="0">
                <a:solidFill>
                  <a:srgbClr val="572678"/>
                </a:solidFill>
              </a:rPr>
              <a:t>All content can be recorded for later playback; </a:t>
            </a:r>
          </a:p>
          <a:p>
            <a:r>
              <a:rPr lang="en-US" sz="2900" dirty="0">
                <a:solidFill>
                  <a:srgbClr val="572678"/>
                </a:solidFill>
              </a:rPr>
              <a:t>Create multiple Webinar sessions within any course; </a:t>
            </a:r>
          </a:p>
          <a:p>
            <a:r>
              <a:rPr lang="en-US" sz="2900" dirty="0">
                <a:solidFill>
                  <a:srgbClr val="572678"/>
                </a:solidFill>
              </a:rPr>
              <a:t>Restrict trainees from joining a session until a trainer (moderator) joins the session; </a:t>
            </a:r>
          </a:p>
          <a:p>
            <a:r>
              <a:rPr lang="en-US" sz="2900" dirty="0">
                <a:solidFill>
                  <a:srgbClr val="572678"/>
                </a:solidFill>
              </a:rPr>
              <a:t>Launch Webinar Session in a separate window; </a:t>
            </a:r>
          </a:p>
          <a:p>
            <a:r>
              <a:rPr lang="en-US" sz="2900" dirty="0">
                <a:solidFill>
                  <a:srgbClr val="572678"/>
                </a:solidFill>
              </a:rPr>
              <a:t>Schedule a Webinar - specify join open/close dates and hours for the session that appears in the platform's calendar; </a:t>
            </a:r>
          </a:p>
          <a:p>
            <a:r>
              <a:rPr lang="en-US" sz="2900" dirty="0">
                <a:solidFill>
                  <a:srgbClr val="572678"/>
                </a:solidFill>
              </a:rPr>
              <a:t>Record a session; </a:t>
            </a:r>
          </a:p>
          <a:p>
            <a:r>
              <a:rPr lang="en-US" sz="2900" dirty="0">
                <a:solidFill>
                  <a:srgbClr val="572678"/>
                </a:solidFill>
              </a:rPr>
              <a:t>Access, manage and display recordings within course</a:t>
            </a:r>
          </a:p>
          <a:p>
            <a:endParaRPr lang="en-US" sz="1400" dirty="0"/>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9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013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Extensions - </a:t>
            </a:r>
            <a:r>
              <a:rPr lang="en-US" sz="2800" b="1" dirty="0" err="1">
                <a:solidFill>
                  <a:srgbClr val="572678"/>
                </a:solidFill>
                <a:latin typeface="Arial" panose="020B0604020202020204" pitchFamily="34" charset="0"/>
                <a:cs typeface="Arial" panose="020B0604020202020204" pitchFamily="34" charset="0"/>
              </a:rPr>
              <a:t>BigBlueButton</a:t>
            </a:r>
            <a:r>
              <a:rPr lang="en-US" sz="2800" b="1" dirty="0">
                <a:solidFill>
                  <a:srgbClr val="572678"/>
                </a:solidFill>
                <a:latin typeface="Arial" panose="020B0604020202020204" pitchFamily="34" charset="0"/>
                <a:cs typeface="Arial" panose="020B0604020202020204" pitchFamily="34" charset="0"/>
              </a:rPr>
              <a:t> Webinars</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349363" y="1606095"/>
            <a:ext cx="8873603" cy="5064946"/>
          </a:xfrm>
          <a:prstGeom prst="rect">
            <a:avLst/>
          </a:prstGeom>
        </p:spPr>
      </p:pic>
      <p:pic>
        <p:nvPicPr>
          <p:cNvPr id="5" name="Picture 4" descr="BigBlueButton | Mood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883" y="1606095"/>
            <a:ext cx="961644" cy="96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89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a:solidFill>
                  <a:srgbClr val="572678"/>
                </a:solidFill>
                <a:latin typeface="Arial" panose="020B0604020202020204" pitchFamily="34" charset="0"/>
                <a:cs typeface="Arial" panose="020B0604020202020204" pitchFamily="34" charset="0"/>
              </a:rPr>
              <a:t>FINLIT Home Page</a:t>
            </a:r>
            <a:endParaRPr lang="en-US" sz="2800" b="1" dirty="0">
              <a:solidFill>
                <a:srgbClr val="5726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0196" y="1899988"/>
            <a:ext cx="11001376" cy="4346575"/>
          </a:xfrm>
        </p:spPr>
        <p:txBody>
          <a:bodyPr numCol="1" spcCol="365760">
            <a:normAutofit/>
          </a:bodyPr>
          <a:lstStyle/>
          <a:p>
            <a:endParaRPr lang="en-US" dirty="0">
              <a:solidFill>
                <a:srgbClr val="572678"/>
              </a:solidFill>
            </a:endParaRPr>
          </a:p>
          <a:p>
            <a:pPr marL="0" indent="0">
              <a:spcAft>
                <a:spcPts val="600"/>
              </a:spcAft>
              <a:buNone/>
            </a:pPr>
            <a:r>
              <a:rPr lang="en-US" dirty="0">
                <a:solidFill>
                  <a:srgbClr val="572678"/>
                </a:solidFill>
              </a:rPr>
              <a:t>	FINLIT Logo, Navigation, Language switcher</a:t>
            </a:r>
          </a:p>
          <a:p>
            <a:pPr marL="0" indent="0">
              <a:spcAft>
                <a:spcPts val="600"/>
              </a:spcAft>
              <a:buNone/>
            </a:pPr>
            <a:r>
              <a:rPr lang="en-US" dirty="0">
                <a:solidFill>
                  <a:srgbClr val="572678"/>
                </a:solidFill>
              </a:rPr>
              <a:t>	Slider, Project summary </a:t>
            </a:r>
          </a:p>
          <a:p>
            <a:pPr marL="0" indent="0">
              <a:spcAft>
                <a:spcPts val="600"/>
              </a:spcAft>
              <a:buNone/>
            </a:pPr>
            <a:r>
              <a:rPr lang="en-US" dirty="0">
                <a:solidFill>
                  <a:srgbClr val="572678"/>
                </a:solidFill>
              </a:rPr>
              <a:t>	Learning courses</a:t>
            </a:r>
          </a:p>
          <a:p>
            <a:pPr marL="0" indent="0">
              <a:spcAft>
                <a:spcPts val="600"/>
              </a:spcAft>
              <a:buNone/>
            </a:pPr>
            <a:r>
              <a:rPr lang="en-US" dirty="0">
                <a:solidFill>
                  <a:srgbClr val="572678"/>
                </a:solidFill>
              </a:rPr>
              <a:t>	Project news list</a:t>
            </a:r>
          </a:p>
          <a:p>
            <a:pPr marL="0" indent="0">
              <a:spcAft>
                <a:spcPts val="600"/>
              </a:spcAft>
              <a:buNone/>
            </a:pPr>
            <a:r>
              <a:rPr lang="en-US" dirty="0">
                <a:solidFill>
                  <a:srgbClr val="572678"/>
                </a:solidFill>
              </a:rPr>
              <a:t>	Footer: Program logo, Partners, Contact information</a:t>
            </a:r>
          </a:p>
          <a:p>
            <a:pPr marL="0" indent="0">
              <a:buNone/>
            </a:pPr>
            <a:endParaRPr lang="en-US" dirty="0">
              <a:solidFill>
                <a:srgbClr val="572678"/>
              </a:solidFill>
            </a:endParaRPr>
          </a:p>
          <a:p>
            <a:pPr marL="0" indent="0">
              <a:buNone/>
            </a:pPr>
            <a:endParaRPr lang="en-US" dirty="0">
              <a:solidFill>
                <a:srgbClr val="572678"/>
              </a:solidFill>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15" name="Chevron 4">
            <a:extLst>
              <a:ext uri="{FF2B5EF4-FFF2-40B4-BE49-F238E27FC236}">
                <a16:creationId xmlns:a16="http://schemas.microsoft.com/office/drawing/2014/main" id="{C7684A08-A0D7-4391-8E6B-9B706E083120}"/>
              </a:ext>
            </a:extLst>
          </p:cNvPr>
          <p:cNvSpPr/>
          <p:nvPr/>
        </p:nvSpPr>
        <p:spPr>
          <a:xfrm>
            <a:off x="1211944" y="2498299"/>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4">
            <a:extLst>
              <a:ext uri="{FF2B5EF4-FFF2-40B4-BE49-F238E27FC236}">
                <a16:creationId xmlns:a16="http://schemas.microsoft.com/office/drawing/2014/main" id="{811F6856-AA58-4F1E-AA58-C1BC6F58EDCD}"/>
              </a:ext>
            </a:extLst>
          </p:cNvPr>
          <p:cNvSpPr/>
          <p:nvPr/>
        </p:nvSpPr>
        <p:spPr>
          <a:xfrm>
            <a:off x="1211944" y="3069697"/>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Chevron 4">
            <a:extLst>
              <a:ext uri="{FF2B5EF4-FFF2-40B4-BE49-F238E27FC236}">
                <a16:creationId xmlns:a16="http://schemas.microsoft.com/office/drawing/2014/main" id="{CEA64CDC-0B2F-4DA6-8F12-CDF0CB472B0D}"/>
              </a:ext>
            </a:extLst>
          </p:cNvPr>
          <p:cNvSpPr/>
          <p:nvPr/>
        </p:nvSpPr>
        <p:spPr>
          <a:xfrm>
            <a:off x="1211944" y="4254410"/>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4">
            <a:extLst>
              <a:ext uri="{FF2B5EF4-FFF2-40B4-BE49-F238E27FC236}">
                <a16:creationId xmlns:a16="http://schemas.microsoft.com/office/drawing/2014/main" id="{701471A6-91B1-410B-979C-3A08B38948ED}"/>
              </a:ext>
            </a:extLst>
          </p:cNvPr>
          <p:cNvSpPr/>
          <p:nvPr/>
        </p:nvSpPr>
        <p:spPr>
          <a:xfrm>
            <a:off x="1211944" y="364109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Chevron 4">
            <a:extLst>
              <a:ext uri="{FF2B5EF4-FFF2-40B4-BE49-F238E27FC236}">
                <a16:creationId xmlns:a16="http://schemas.microsoft.com/office/drawing/2014/main" id="{A89140A1-02F7-472E-9310-3C040CF9AD91}"/>
              </a:ext>
            </a:extLst>
          </p:cNvPr>
          <p:cNvSpPr/>
          <p:nvPr/>
        </p:nvSpPr>
        <p:spPr>
          <a:xfrm>
            <a:off x="1211944" y="484209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6462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7927FD88-70A6-4882-A830-8992A95AA855}"/>
              </a:ext>
            </a:extLst>
          </p:cNvPr>
          <p:cNvSpPr>
            <a:spLocks noGrp="1"/>
          </p:cNvSpPr>
          <p:nvPr>
            <p:ph type="title"/>
          </p:nvPr>
        </p:nvSpPr>
        <p:spPr>
          <a:xfrm>
            <a:off x="6188477" y="553787"/>
            <a:ext cx="5165324" cy="429970"/>
          </a:xfrm>
        </p:spPr>
        <p:txBody>
          <a:bodyPr/>
          <a:lstStyle/>
          <a:p>
            <a:r>
              <a:rPr lang="pl-PL" dirty="0"/>
              <a:t>Elka </a:t>
            </a:r>
            <a:r>
              <a:rPr lang="pl-PL" dirty="0" err="1"/>
              <a:t>Zlateva</a:t>
            </a:r>
            <a:endParaRPr lang="pl-PL" dirty="0"/>
          </a:p>
        </p:txBody>
      </p:sp>
      <p:sp>
        <p:nvSpPr>
          <p:cNvPr id="5" name="Symbol zastępczy daty 2">
            <a:extLst>
              <a:ext uri="{FF2B5EF4-FFF2-40B4-BE49-F238E27FC236}">
                <a16:creationId xmlns:a16="http://schemas.microsoft.com/office/drawing/2014/main" id="{CF420BE8-1AEA-40A1-87DB-262B95828B0C}"/>
              </a:ext>
            </a:extLst>
          </p:cNvPr>
          <p:cNvSpPr txBox="1">
            <a:spLocks/>
          </p:cNvSpPr>
          <p:nvPr/>
        </p:nvSpPr>
        <p:spPr>
          <a:xfrm>
            <a:off x="6188477" y="983757"/>
            <a:ext cx="5477051" cy="583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72678"/>
                </a:solidFill>
              </a:rPr>
              <a:t>holds PhD in Political science from Sofia University. She is FINLIT coordinator for Bulgaria. </a:t>
            </a:r>
            <a:endParaRPr lang="pl-PL" dirty="0">
              <a:solidFill>
                <a:srgbClr val="572678"/>
              </a:solidFill>
            </a:endParaRPr>
          </a:p>
          <a:p>
            <a:r>
              <a:rPr lang="en-US" dirty="0">
                <a:solidFill>
                  <a:srgbClr val="572678"/>
                </a:solidFill>
              </a:rPr>
              <a:t>Mrs. </a:t>
            </a:r>
            <a:r>
              <a:rPr lang="en-US" dirty="0" err="1">
                <a:solidFill>
                  <a:srgbClr val="572678"/>
                </a:solidFill>
              </a:rPr>
              <a:t>Zlateva</a:t>
            </a:r>
            <a:r>
              <a:rPr lang="en-US" dirty="0">
                <a:solidFill>
                  <a:srgbClr val="572678"/>
                </a:solidFill>
              </a:rPr>
              <a:t> has expertise in research-based analyses in the areas of education and policy development. She is experienced lector and trainer, discussion moderator and workshop facilitator author of educational resources, toolkits, analyses, online courses. She is also working as educational expert within the center for excellence at the Bulgarian Academy of Science. Mrs. </a:t>
            </a:r>
            <a:r>
              <a:rPr lang="en-US" dirty="0" err="1">
                <a:solidFill>
                  <a:srgbClr val="572678"/>
                </a:solidFill>
              </a:rPr>
              <a:t>Zlateva</a:t>
            </a:r>
            <a:r>
              <a:rPr lang="en-US" dirty="0">
                <a:solidFill>
                  <a:srgbClr val="572678"/>
                </a:solidFill>
              </a:rPr>
              <a:t> has significant experience in project management, evaluation and monitoring on local and international level</a:t>
            </a:r>
            <a:r>
              <a:rPr lang="pl-PL" dirty="0">
                <a:solidFill>
                  <a:srgbClr val="572678"/>
                </a:solidFill>
              </a:rPr>
              <a:t>.</a:t>
            </a:r>
            <a:r>
              <a:rPr lang="pl-PL" baseline="30000" dirty="0">
                <a:solidFill>
                  <a:srgbClr val="572678"/>
                </a:solidFill>
                <a:cs typeface="Arial" panose="020B0604020202020204" pitchFamily="34" charset="0"/>
              </a:rPr>
              <a:t> </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1313" y="553787"/>
            <a:ext cx="1615362" cy="2050941"/>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313" y="3975010"/>
            <a:ext cx="1733063" cy="1733063"/>
          </a:xfrm>
          <a:prstGeom prst="rect">
            <a:avLst/>
          </a:prstGeom>
        </p:spPr>
      </p:pic>
      <p:sp>
        <p:nvSpPr>
          <p:cNvPr id="9" name="Tytuł 2">
            <a:extLst>
              <a:ext uri="{FF2B5EF4-FFF2-40B4-BE49-F238E27FC236}">
                <a16:creationId xmlns:a16="http://schemas.microsoft.com/office/drawing/2014/main" id="{7927FD88-70A6-4882-A830-8992A95AA855}"/>
              </a:ext>
            </a:extLst>
          </p:cNvPr>
          <p:cNvSpPr txBox="1">
            <a:spLocks/>
          </p:cNvSpPr>
          <p:nvPr/>
        </p:nvSpPr>
        <p:spPr>
          <a:xfrm>
            <a:off x="6188477" y="3975010"/>
            <a:ext cx="5165324" cy="429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kern="1200">
                <a:solidFill>
                  <a:srgbClr val="572678"/>
                </a:solidFill>
                <a:latin typeface="+mj-lt"/>
                <a:ea typeface="+mj-ea"/>
                <a:cs typeface="+mj-cs"/>
              </a:defRPr>
            </a:lvl1pPr>
          </a:lstStyle>
          <a:p>
            <a:r>
              <a:rPr lang="pl-PL" dirty="0"/>
              <a:t>Emil </a:t>
            </a:r>
            <a:r>
              <a:rPr lang="pl-PL" dirty="0" err="1"/>
              <a:t>Stoyanov</a:t>
            </a:r>
            <a:endParaRPr lang="pl-PL" dirty="0"/>
          </a:p>
        </p:txBody>
      </p:sp>
      <p:sp>
        <p:nvSpPr>
          <p:cNvPr id="10" name="Symbol zastępczy daty 2">
            <a:extLst>
              <a:ext uri="{FF2B5EF4-FFF2-40B4-BE49-F238E27FC236}">
                <a16:creationId xmlns:a16="http://schemas.microsoft.com/office/drawing/2014/main" id="{CF420BE8-1AEA-40A1-87DB-262B95828B0C}"/>
              </a:ext>
            </a:extLst>
          </p:cNvPr>
          <p:cNvSpPr txBox="1">
            <a:spLocks/>
          </p:cNvSpPr>
          <p:nvPr/>
        </p:nvSpPr>
        <p:spPr>
          <a:xfrm>
            <a:off x="6188476" y="4404980"/>
            <a:ext cx="5477051" cy="571766"/>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72678"/>
                </a:solidFill>
              </a:rPr>
              <a:t>holds a M. SC degree in Mathematics and Mechanics from the Faculty of Mathematics and Informatics, Sofia University St. </a:t>
            </a:r>
            <a:r>
              <a:rPr lang="en-US" dirty="0" err="1">
                <a:solidFill>
                  <a:srgbClr val="572678"/>
                </a:solidFill>
              </a:rPr>
              <a:t>Kliment</a:t>
            </a:r>
            <a:r>
              <a:rPr lang="en-US" dirty="0">
                <a:solidFill>
                  <a:srgbClr val="572678"/>
                </a:solidFill>
              </a:rPr>
              <a:t> </a:t>
            </a:r>
            <a:r>
              <a:rPr lang="en-US" dirty="0" err="1">
                <a:solidFill>
                  <a:srgbClr val="572678"/>
                </a:solidFill>
              </a:rPr>
              <a:t>Ochridski</a:t>
            </a:r>
            <a:r>
              <a:rPr lang="en-US" dirty="0">
                <a:solidFill>
                  <a:srgbClr val="572678"/>
                </a:solidFill>
              </a:rPr>
              <a:t>. </a:t>
            </a:r>
            <a:endParaRPr lang="pl-PL" dirty="0">
              <a:solidFill>
                <a:srgbClr val="572678"/>
              </a:solidFill>
            </a:endParaRPr>
          </a:p>
          <a:p>
            <a:r>
              <a:rPr lang="en-US" dirty="0">
                <a:solidFill>
                  <a:srgbClr val="572678"/>
                </a:solidFill>
              </a:rPr>
              <a:t>He is Founding partner and CTO of </a:t>
            </a:r>
            <a:r>
              <a:rPr lang="en-US" dirty="0" err="1">
                <a:solidFill>
                  <a:srgbClr val="572678"/>
                </a:solidFill>
              </a:rPr>
              <a:t>Tetracom</a:t>
            </a:r>
            <a:r>
              <a:rPr lang="en-US" dirty="0">
                <a:solidFill>
                  <a:srgbClr val="572678"/>
                </a:solidFill>
              </a:rPr>
              <a:t> Interactive Solutions LTD, Sofia, Bulgaria, GM of Atlas Software Ltd, Sofia, Bulgaria</a:t>
            </a:r>
            <a:br>
              <a:rPr lang="en-US" dirty="0">
                <a:solidFill>
                  <a:srgbClr val="572678"/>
                </a:solidFill>
              </a:rPr>
            </a:br>
            <a:r>
              <a:rPr lang="en-US" dirty="0">
                <a:solidFill>
                  <a:srgbClr val="572678"/>
                </a:solidFill>
              </a:rPr>
              <a:t>Member of the Center for Educational Initiatives Association, Sofia, Bulgaria</a:t>
            </a:r>
            <a:endParaRPr lang="pl-PL" baseline="30000" dirty="0">
              <a:solidFill>
                <a:srgbClr val="572678"/>
              </a:solidFill>
              <a:cs typeface="Arial" panose="020B0604020202020204" pitchFamily="34" charset="0"/>
            </a:endParaRPr>
          </a:p>
        </p:txBody>
      </p:sp>
    </p:spTree>
    <p:extLst>
      <p:ext uri="{BB962C8B-B14F-4D97-AF65-F5344CB8AC3E}">
        <p14:creationId xmlns:p14="http://schemas.microsoft.com/office/powerpoint/2010/main" val="317597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Web Site Structure</a:t>
            </a:r>
          </a:p>
        </p:txBody>
      </p:sp>
      <p:sp>
        <p:nvSpPr>
          <p:cNvPr id="3"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dirty="0">
                <a:solidFill>
                  <a:srgbClr val="572678"/>
                </a:solidFill>
              </a:rPr>
              <a:t>	PROJECT</a:t>
            </a:r>
          </a:p>
          <a:p>
            <a:pPr marL="457200" lvl="1" indent="0">
              <a:spcAft>
                <a:spcPts val="600"/>
              </a:spcAft>
              <a:buNone/>
            </a:pPr>
            <a:r>
              <a:rPr lang="en-US" dirty="0">
                <a:solidFill>
                  <a:srgbClr val="572678"/>
                </a:solidFill>
              </a:rPr>
              <a:t>	</a:t>
            </a:r>
            <a:r>
              <a:rPr lang="en-US" i="1" dirty="0">
                <a:solidFill>
                  <a:srgbClr val="572678"/>
                </a:solidFill>
              </a:rPr>
              <a:t>Summary, Partners, Outcomes, Contacts </a:t>
            </a:r>
          </a:p>
          <a:p>
            <a:pPr marL="457200" lvl="1" indent="0">
              <a:buNone/>
            </a:pPr>
            <a:r>
              <a:rPr lang="en-US" dirty="0">
                <a:solidFill>
                  <a:srgbClr val="572678"/>
                </a:solidFill>
              </a:rPr>
              <a:t>	</a:t>
            </a:r>
            <a:r>
              <a:rPr lang="en-US" sz="2800" dirty="0">
                <a:solidFill>
                  <a:srgbClr val="572678"/>
                </a:solidFill>
              </a:rPr>
              <a:t>NEWS &amp; EVENTS</a:t>
            </a:r>
          </a:p>
          <a:p>
            <a:pPr marL="457200" lvl="1" indent="0">
              <a:spcAft>
                <a:spcPts val="600"/>
              </a:spcAft>
              <a:buNone/>
            </a:pPr>
            <a:r>
              <a:rPr lang="en-US" dirty="0">
                <a:solidFill>
                  <a:srgbClr val="572678"/>
                </a:solidFill>
              </a:rPr>
              <a:t>	</a:t>
            </a:r>
            <a:r>
              <a:rPr lang="en-US" i="1" dirty="0">
                <a:solidFill>
                  <a:srgbClr val="572678"/>
                </a:solidFill>
              </a:rPr>
              <a:t>News, News gallery, Calendar </a:t>
            </a:r>
          </a:p>
          <a:p>
            <a:pPr marL="0" indent="0">
              <a:buNone/>
            </a:pPr>
            <a:r>
              <a:rPr lang="en-US" dirty="0">
                <a:solidFill>
                  <a:srgbClr val="572678"/>
                </a:solidFill>
              </a:rPr>
              <a:t>	TRAINERS</a:t>
            </a:r>
          </a:p>
          <a:p>
            <a:pPr marL="457200" lvl="1" indent="0">
              <a:spcAft>
                <a:spcPts val="600"/>
              </a:spcAft>
              <a:buNone/>
            </a:pPr>
            <a:r>
              <a:rPr lang="en-US" dirty="0">
                <a:solidFill>
                  <a:srgbClr val="572678"/>
                </a:solidFill>
              </a:rPr>
              <a:t>	</a:t>
            </a:r>
            <a:r>
              <a:rPr lang="en-US" i="1" dirty="0">
                <a:solidFill>
                  <a:srgbClr val="572678"/>
                </a:solidFill>
              </a:rPr>
              <a:t>Online course, Webinars, Onsite course, User guide teaching </a:t>
            </a:r>
          </a:p>
          <a:p>
            <a:pPr marL="0" indent="0">
              <a:buNone/>
            </a:pPr>
            <a:r>
              <a:rPr lang="en-US" dirty="0">
                <a:solidFill>
                  <a:srgbClr val="572678"/>
                </a:solidFill>
              </a:rPr>
              <a:t>	TRAINEES</a:t>
            </a:r>
          </a:p>
          <a:p>
            <a:pPr marL="457200" lvl="1" indent="0">
              <a:buNone/>
            </a:pPr>
            <a:r>
              <a:rPr lang="en-US" dirty="0">
                <a:solidFill>
                  <a:srgbClr val="572678"/>
                </a:solidFill>
              </a:rPr>
              <a:t>	</a:t>
            </a:r>
            <a:r>
              <a:rPr lang="en-US" i="1" dirty="0">
                <a:solidFill>
                  <a:srgbClr val="572678"/>
                </a:solidFill>
              </a:rPr>
              <a:t>User guide learning, Webinars</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5" name="Chevron 4">
            <a:extLst>
              <a:ext uri="{FF2B5EF4-FFF2-40B4-BE49-F238E27FC236}">
                <a16:creationId xmlns:a16="http://schemas.microsoft.com/office/drawing/2014/main" id="{EB0B02CA-C9B5-42A5-8980-F2ED5F51F2AC}"/>
              </a:ext>
            </a:extLst>
          </p:cNvPr>
          <p:cNvSpPr/>
          <p:nvPr/>
        </p:nvSpPr>
        <p:spPr>
          <a:xfrm>
            <a:off x="1211944" y="1985065"/>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hevron 4">
            <a:extLst>
              <a:ext uri="{FF2B5EF4-FFF2-40B4-BE49-F238E27FC236}">
                <a16:creationId xmlns:a16="http://schemas.microsoft.com/office/drawing/2014/main" id="{7CD3A752-F99B-44D7-AFAC-E2490D513924}"/>
              </a:ext>
            </a:extLst>
          </p:cNvPr>
          <p:cNvSpPr/>
          <p:nvPr/>
        </p:nvSpPr>
        <p:spPr>
          <a:xfrm>
            <a:off x="1243004" y="289288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hevron 4">
            <a:extLst>
              <a:ext uri="{FF2B5EF4-FFF2-40B4-BE49-F238E27FC236}">
                <a16:creationId xmlns:a16="http://schemas.microsoft.com/office/drawing/2014/main" id="{77BAE03B-820C-4DCD-ACF3-3B2826CFAD13}"/>
              </a:ext>
            </a:extLst>
          </p:cNvPr>
          <p:cNvSpPr/>
          <p:nvPr/>
        </p:nvSpPr>
        <p:spPr>
          <a:xfrm>
            <a:off x="1243004" y="381004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hevron 4">
            <a:extLst>
              <a:ext uri="{FF2B5EF4-FFF2-40B4-BE49-F238E27FC236}">
                <a16:creationId xmlns:a16="http://schemas.microsoft.com/office/drawing/2014/main" id="{F9871499-0C8D-4EBD-85AE-FCB12691B55D}"/>
              </a:ext>
            </a:extLst>
          </p:cNvPr>
          <p:cNvSpPr/>
          <p:nvPr/>
        </p:nvSpPr>
        <p:spPr>
          <a:xfrm>
            <a:off x="1243004" y="4820129"/>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76018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User Roles and Users</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dirty="0">
                <a:solidFill>
                  <a:srgbClr val="572678"/>
                </a:solidFill>
              </a:rPr>
              <a:t>FINLIT Learning environment users can have the following roles:</a:t>
            </a:r>
          </a:p>
          <a:p>
            <a:pPr marL="0" indent="0">
              <a:spcAft>
                <a:spcPts val="1800"/>
              </a:spcAft>
              <a:buNone/>
            </a:pPr>
            <a:r>
              <a:rPr lang="en-US" b="1" dirty="0">
                <a:solidFill>
                  <a:srgbClr val="572678"/>
                </a:solidFill>
              </a:rPr>
              <a:t>	</a:t>
            </a:r>
            <a:br>
              <a:rPr lang="en-US" b="1" dirty="0">
                <a:solidFill>
                  <a:srgbClr val="572678"/>
                </a:solidFill>
              </a:rPr>
            </a:br>
            <a:r>
              <a:rPr lang="en-US" b="1" dirty="0">
                <a:solidFill>
                  <a:srgbClr val="572678"/>
                </a:solidFill>
              </a:rPr>
              <a:t>	</a:t>
            </a:r>
            <a:r>
              <a:rPr lang="en-US" dirty="0">
                <a:solidFill>
                  <a:srgbClr val="572678"/>
                </a:solidFill>
              </a:rPr>
              <a:t>Administrators</a:t>
            </a:r>
          </a:p>
          <a:p>
            <a:pPr marL="0" indent="0">
              <a:spcAft>
                <a:spcPts val="1800"/>
              </a:spcAft>
              <a:buNone/>
            </a:pPr>
            <a:r>
              <a:rPr lang="en-US" dirty="0">
                <a:solidFill>
                  <a:srgbClr val="572678"/>
                </a:solidFill>
              </a:rPr>
              <a:t>	Country Administrators </a:t>
            </a:r>
          </a:p>
          <a:p>
            <a:pPr marL="0" indent="0">
              <a:spcAft>
                <a:spcPts val="1800"/>
              </a:spcAft>
              <a:buNone/>
            </a:pPr>
            <a:r>
              <a:rPr lang="en-US" dirty="0">
                <a:solidFill>
                  <a:srgbClr val="572678"/>
                </a:solidFill>
              </a:rPr>
              <a:t>	Trainers</a:t>
            </a:r>
          </a:p>
          <a:p>
            <a:pPr marL="0" indent="0">
              <a:spcAft>
                <a:spcPts val="1800"/>
              </a:spcAft>
              <a:buNone/>
            </a:pPr>
            <a:r>
              <a:rPr lang="en-US" dirty="0">
                <a:solidFill>
                  <a:srgbClr val="572678"/>
                </a:solidFill>
              </a:rPr>
              <a:t>	Trainees</a:t>
            </a:r>
          </a:p>
          <a:p>
            <a:pPr marL="0" indent="0">
              <a:spcAft>
                <a:spcPts val="1800"/>
              </a:spcAft>
              <a:buNone/>
            </a:pPr>
            <a:r>
              <a:rPr lang="en-US" dirty="0">
                <a:solidFill>
                  <a:srgbClr val="572678"/>
                </a:solidFill>
              </a:rPr>
              <a:t>Each user can have several roles.</a:t>
            </a:r>
          </a:p>
        </p:txBody>
      </p:sp>
      <p:sp>
        <p:nvSpPr>
          <p:cNvPr id="5" name="Chevron 4"/>
          <p:cNvSpPr/>
          <p:nvPr/>
        </p:nvSpPr>
        <p:spPr>
          <a:xfrm>
            <a:off x="951884" y="2846719"/>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a:off x="951884" y="3536833"/>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951884" y="4292781"/>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951884" y="5074607"/>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098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User Roles</a:t>
            </a:r>
            <a:r>
              <a:rPr lang="pl-PL" sz="2800" b="1" dirty="0">
                <a:solidFill>
                  <a:srgbClr val="572678"/>
                </a:solidFill>
                <a:latin typeface="Arial" panose="020B0604020202020204" pitchFamily="34" charset="0"/>
                <a:cs typeface="Arial" panose="020B0604020202020204" pitchFamily="34" charset="0"/>
              </a:rPr>
              <a:t> 1/2</a:t>
            </a:r>
            <a:endParaRPr lang="en-US" sz="2800" b="1" dirty="0">
              <a:solidFill>
                <a:srgbClr val="572678"/>
              </a:solidFill>
              <a:latin typeface="Arial" panose="020B0604020202020204" pitchFamily="34" charset="0"/>
              <a:cs typeface="Arial" panose="020B0604020202020204" pitchFamily="34" charset="0"/>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b="1" dirty="0">
                <a:solidFill>
                  <a:srgbClr val="572678"/>
                </a:solidFill>
              </a:rPr>
              <a:t>Administrators</a:t>
            </a:r>
            <a:endParaRPr lang="en-US" dirty="0">
              <a:solidFill>
                <a:srgbClr val="572678"/>
              </a:solidFill>
            </a:endParaRPr>
          </a:p>
          <a:p>
            <a:pPr marL="0" indent="0">
              <a:buNone/>
            </a:pPr>
            <a:r>
              <a:rPr lang="en-US" dirty="0">
                <a:solidFill>
                  <a:srgbClr val="572678"/>
                </a:solidFill>
              </a:rPr>
              <a:t>They access and manage all platform features and aspects including textual content, pages, courses, webinars, users, configurations</a:t>
            </a:r>
            <a:br>
              <a:rPr lang="en-US" dirty="0">
                <a:solidFill>
                  <a:srgbClr val="572678"/>
                </a:solidFill>
              </a:rPr>
            </a:br>
            <a:endParaRPr lang="en-US" dirty="0">
              <a:solidFill>
                <a:srgbClr val="572678"/>
              </a:solidFill>
            </a:endParaRPr>
          </a:p>
          <a:p>
            <a:pPr marL="0" indent="0">
              <a:buNone/>
            </a:pPr>
            <a:r>
              <a:rPr lang="en-US" b="1" dirty="0">
                <a:solidFill>
                  <a:srgbClr val="572678"/>
                </a:solidFill>
              </a:rPr>
              <a:t>Country Administrators</a:t>
            </a:r>
          </a:p>
          <a:p>
            <a:pPr marL="0" indent="0">
              <a:buNone/>
            </a:pPr>
            <a:r>
              <a:rPr lang="en-US" dirty="0">
                <a:solidFill>
                  <a:srgbClr val="572678"/>
                </a:solidFill>
              </a:rPr>
              <a:t>They create online courses in their country language, update course content, enroll users - trainers and trainees in a course, schedule webinars, access student performance and course statistics</a:t>
            </a:r>
          </a:p>
        </p:txBody>
      </p:sp>
    </p:spTree>
    <p:extLst>
      <p:ext uri="{BB962C8B-B14F-4D97-AF65-F5344CB8AC3E}">
        <p14:creationId xmlns:p14="http://schemas.microsoft.com/office/powerpoint/2010/main" val="3276808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User Roles</a:t>
            </a:r>
            <a:r>
              <a:rPr lang="pl-PL" sz="2800" b="1" dirty="0">
                <a:solidFill>
                  <a:srgbClr val="572678"/>
                </a:solidFill>
                <a:latin typeface="Arial" panose="020B0604020202020204" pitchFamily="34" charset="0"/>
                <a:cs typeface="Arial" panose="020B0604020202020204" pitchFamily="34" charset="0"/>
              </a:rPr>
              <a:t> 2/2</a:t>
            </a:r>
            <a:endParaRPr lang="en-US" sz="2800" b="1" dirty="0">
              <a:solidFill>
                <a:srgbClr val="572678"/>
              </a:solidFill>
              <a:latin typeface="Arial" panose="020B0604020202020204" pitchFamily="34" charset="0"/>
              <a:cs typeface="Arial" panose="020B0604020202020204" pitchFamily="34" charset="0"/>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b="1" dirty="0">
                <a:solidFill>
                  <a:srgbClr val="572678"/>
                </a:solidFill>
              </a:rPr>
              <a:t>Trainers</a:t>
            </a:r>
            <a:endParaRPr lang="en-US" dirty="0">
              <a:solidFill>
                <a:srgbClr val="572678"/>
              </a:solidFill>
            </a:endParaRPr>
          </a:p>
          <a:p>
            <a:pPr marL="0" indent="0">
              <a:buNone/>
            </a:pPr>
            <a:r>
              <a:rPr lang="en-US" dirty="0">
                <a:solidFill>
                  <a:srgbClr val="572678"/>
                </a:solidFill>
              </a:rPr>
              <a:t>They enroll trainees to their course, create and schedule Webinars, conduct webinars as moderators, access trainees performance and course statistics</a:t>
            </a:r>
          </a:p>
          <a:p>
            <a:pPr marL="0" indent="0">
              <a:buNone/>
            </a:pPr>
            <a:endParaRPr lang="en-US" b="1" dirty="0">
              <a:solidFill>
                <a:srgbClr val="572678"/>
              </a:solidFill>
            </a:endParaRPr>
          </a:p>
          <a:p>
            <a:pPr marL="0" indent="0">
              <a:buNone/>
            </a:pPr>
            <a:r>
              <a:rPr lang="en-US" b="1" dirty="0">
                <a:solidFill>
                  <a:srgbClr val="572678"/>
                </a:solidFill>
              </a:rPr>
              <a:t>Trainees</a:t>
            </a:r>
            <a:endParaRPr lang="en-US" dirty="0">
              <a:solidFill>
                <a:srgbClr val="572678"/>
              </a:solidFill>
            </a:endParaRPr>
          </a:p>
          <a:p>
            <a:pPr marL="0" indent="0">
              <a:buNone/>
            </a:pPr>
            <a:r>
              <a:rPr lang="en-US" dirty="0">
                <a:solidFill>
                  <a:srgbClr val="572678"/>
                </a:solidFill>
              </a:rPr>
              <a:t>They can access the platform, log in, enroll in a course, access course content, take tests and quizzes, participate in webinars</a:t>
            </a:r>
          </a:p>
        </p:txBody>
      </p:sp>
    </p:spTree>
    <p:extLst>
      <p:ext uri="{BB962C8B-B14F-4D97-AF65-F5344CB8AC3E}">
        <p14:creationId xmlns:p14="http://schemas.microsoft.com/office/powerpoint/2010/main" val="1709123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AE0BD46-8B51-47FB-B45A-5184BAD6A75A}"/>
              </a:ext>
            </a:extLst>
          </p:cNvPr>
          <p:cNvSpPr>
            <a:spLocks noGrp="1"/>
          </p:cNvSpPr>
          <p:nvPr>
            <p:ph type="title"/>
          </p:nvPr>
        </p:nvSpPr>
        <p:spPr>
          <a:xfrm>
            <a:off x="5738622" y="2456071"/>
            <a:ext cx="6019269" cy="2551137"/>
          </a:xfrm>
        </p:spPr>
        <p:txBody>
          <a:bodyPr>
            <a:normAutofit fontScale="90000"/>
          </a:bodyPr>
          <a:lstStyle/>
          <a:p>
            <a:r>
              <a:rPr lang="en-US" sz="6000" dirty="0">
                <a:solidFill>
                  <a:schemeClr val="bg1"/>
                </a:solidFill>
                <a:cs typeface="Arial" panose="020B0604020202020204" pitchFamily="34" charset="0"/>
              </a:rPr>
              <a:t>FINLIT platform functionalities</a:t>
            </a:r>
            <a:br>
              <a:rPr lang="pl-PL" sz="5400" dirty="0">
                <a:solidFill>
                  <a:schemeClr val="bg1"/>
                </a:solidFill>
                <a:cs typeface="Arial" panose="020B0604020202020204" pitchFamily="34" charset="0"/>
              </a:rPr>
            </a:br>
            <a:r>
              <a:rPr lang="pl-PL" sz="2000" dirty="0">
                <a:solidFill>
                  <a:schemeClr val="bg1"/>
                </a:solidFill>
                <a:cs typeface="Arial" panose="020B0604020202020204" pitchFamily="34" charset="0"/>
              </a:rPr>
              <a:t> </a:t>
            </a:r>
            <a:br>
              <a:rPr lang="pl-PL" sz="5400" dirty="0">
                <a:solidFill>
                  <a:schemeClr val="bg1"/>
                </a:solidFill>
                <a:cs typeface="Arial" panose="020B0604020202020204" pitchFamily="34" charset="0"/>
              </a:rPr>
            </a:br>
            <a:r>
              <a:rPr lang="en-US" dirty="0">
                <a:solidFill>
                  <a:schemeClr val="bg1"/>
                </a:solidFill>
                <a:cs typeface="Arial" panose="020B0604020202020204" pitchFamily="34" charset="0"/>
              </a:rPr>
              <a:t>User registration and log in, User dashboard, Learning content</a:t>
            </a:r>
            <a:endParaRPr lang="pl-PL" dirty="0">
              <a:solidFill>
                <a:schemeClr val="bg1"/>
              </a:solidFill>
              <a:cs typeface="Arial" panose="020B0604020202020204" pitchFamily="34" charset="0"/>
            </a:endParaRPr>
          </a:p>
        </p:txBody>
      </p:sp>
    </p:spTree>
    <p:extLst>
      <p:ext uri="{BB962C8B-B14F-4D97-AF65-F5344CB8AC3E}">
        <p14:creationId xmlns:p14="http://schemas.microsoft.com/office/powerpoint/2010/main" val="1131727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Registration</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dirty="0">
                <a:solidFill>
                  <a:srgbClr val="572678"/>
                </a:solidFill>
              </a:rPr>
              <a:t>How to register?</a:t>
            </a:r>
          </a:p>
          <a:p>
            <a:pPr marL="0" indent="0">
              <a:buNone/>
            </a:pPr>
            <a:endParaRPr lang="en-US" dirty="0">
              <a:solidFill>
                <a:srgbClr val="572678"/>
              </a:solidFill>
            </a:endParaRPr>
          </a:p>
          <a:p>
            <a:pPr marL="0" indent="0">
              <a:buNone/>
            </a:pPr>
            <a:r>
              <a:rPr lang="en-US" dirty="0">
                <a:solidFill>
                  <a:srgbClr val="572678"/>
                </a:solidFill>
              </a:rPr>
              <a:t>Open up the browser and visit FINLIT web site address:</a:t>
            </a:r>
          </a:p>
          <a:p>
            <a:pPr marL="457200" lvl="1" indent="0">
              <a:buNone/>
            </a:pPr>
            <a:endParaRPr lang="en-US" dirty="0">
              <a:solidFill>
                <a:srgbClr val="572678"/>
              </a:solidFill>
            </a:endParaRPr>
          </a:p>
          <a:p>
            <a:pPr marL="457200" lvl="1" indent="0">
              <a:buNone/>
            </a:pPr>
            <a:r>
              <a:rPr lang="en-US" sz="3600" b="1" dirty="0">
                <a:solidFill>
                  <a:srgbClr val="D40861"/>
                </a:solidFill>
              </a:rPr>
              <a:t>https://finlit.eu</a:t>
            </a:r>
          </a:p>
          <a:p>
            <a:pPr marL="457200" lvl="1" indent="0">
              <a:buNone/>
            </a:pPr>
            <a:endParaRPr lang="en-US" dirty="0">
              <a:solidFill>
                <a:srgbClr val="572678"/>
              </a:solidFill>
            </a:endParaRPr>
          </a:p>
          <a:p>
            <a:pPr marL="0" indent="0">
              <a:buNone/>
            </a:pPr>
            <a:r>
              <a:rPr lang="en-US" dirty="0">
                <a:solidFill>
                  <a:srgbClr val="572678"/>
                </a:solidFill>
              </a:rPr>
              <a:t>Follow the registration procedure described in the short video</a:t>
            </a:r>
            <a:br>
              <a:rPr lang="en-US" dirty="0">
                <a:solidFill>
                  <a:srgbClr val="572678"/>
                </a:solidFill>
              </a:rPr>
            </a:br>
            <a:r>
              <a:rPr lang="en-US" dirty="0">
                <a:solidFill>
                  <a:srgbClr val="572678"/>
                </a:solidFill>
              </a:rPr>
              <a:t>at </a:t>
            </a:r>
            <a:r>
              <a:rPr lang="en-US" dirty="0">
                <a:solidFill>
                  <a:srgbClr val="572678"/>
                </a:solidFill>
                <a:hlinkClick r:id="rId2"/>
              </a:rPr>
              <a:t>https://youtu.be/LV2m5EaAJl0</a:t>
            </a:r>
            <a:r>
              <a:rPr lang="en-US" dirty="0">
                <a:solidFill>
                  <a:srgbClr val="572678"/>
                </a:solidFill>
              </a:rPr>
              <a:t> .</a:t>
            </a:r>
          </a:p>
          <a:p>
            <a:pPr marL="0" indent="0">
              <a:buNone/>
            </a:pPr>
            <a:endParaRPr lang="en-US" dirty="0">
              <a:solidFill>
                <a:srgbClr val="572678"/>
              </a:solidFill>
            </a:endParaRPr>
          </a:p>
        </p:txBody>
      </p:sp>
    </p:spTree>
    <p:extLst>
      <p:ext uri="{BB962C8B-B14F-4D97-AF65-F5344CB8AC3E}">
        <p14:creationId xmlns:p14="http://schemas.microsoft.com/office/powerpoint/2010/main" val="2287726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User Registration Video</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7" name="LV2m5EaAJl0"/>
          <p:cNvPicPr>
            <a:picLocks noRot="1" noChangeAspect="1"/>
          </p:cNvPicPr>
          <p:nvPr>
            <a:videoFile r:link="rId1"/>
          </p:nvPr>
        </p:nvPicPr>
        <p:blipFill>
          <a:blip r:embed="rId3"/>
          <a:stretch>
            <a:fillRect/>
          </a:stretch>
        </p:blipFill>
        <p:spPr>
          <a:xfrm>
            <a:off x="951884" y="1715284"/>
            <a:ext cx="8575070" cy="4823477"/>
          </a:xfrm>
          <a:prstGeom prst="rect">
            <a:avLst/>
          </a:prstGeom>
        </p:spPr>
      </p:pic>
    </p:spTree>
    <p:extLst>
      <p:ext uri="{BB962C8B-B14F-4D97-AF65-F5344CB8AC3E}">
        <p14:creationId xmlns:p14="http://schemas.microsoft.com/office/powerpoint/2010/main" val="31167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Log in</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dirty="0">
                <a:solidFill>
                  <a:srgbClr val="572678"/>
                </a:solidFill>
              </a:rPr>
              <a:t>How to log in?</a:t>
            </a:r>
          </a:p>
          <a:p>
            <a:pPr marL="0" indent="0">
              <a:buNone/>
            </a:pPr>
            <a:endParaRPr lang="en-US" dirty="0">
              <a:solidFill>
                <a:srgbClr val="572678"/>
              </a:solidFill>
            </a:endParaRPr>
          </a:p>
          <a:p>
            <a:pPr marL="0" indent="0">
              <a:buNone/>
            </a:pPr>
            <a:r>
              <a:rPr lang="en-US" dirty="0">
                <a:solidFill>
                  <a:srgbClr val="572678"/>
                </a:solidFill>
              </a:rPr>
              <a:t>Open up the browser and visit FINLIT web site address:</a:t>
            </a:r>
          </a:p>
          <a:p>
            <a:pPr marL="457200" lvl="1" indent="0">
              <a:buNone/>
            </a:pPr>
            <a:endParaRPr lang="en-US" dirty="0">
              <a:solidFill>
                <a:srgbClr val="572678"/>
              </a:solidFill>
            </a:endParaRPr>
          </a:p>
          <a:p>
            <a:pPr marL="457200" lvl="1" indent="0">
              <a:buNone/>
            </a:pPr>
            <a:r>
              <a:rPr lang="en-US" sz="3600" b="1" dirty="0">
                <a:solidFill>
                  <a:srgbClr val="D40861"/>
                </a:solidFill>
              </a:rPr>
              <a:t>https://finlit.eu</a:t>
            </a:r>
          </a:p>
          <a:p>
            <a:pPr marL="457200" lvl="1" indent="0">
              <a:buNone/>
            </a:pPr>
            <a:endParaRPr lang="en-US" dirty="0">
              <a:solidFill>
                <a:srgbClr val="572678"/>
              </a:solidFill>
            </a:endParaRPr>
          </a:p>
          <a:p>
            <a:pPr marL="0" indent="0">
              <a:buNone/>
            </a:pPr>
            <a:r>
              <a:rPr lang="en-US" dirty="0">
                <a:solidFill>
                  <a:srgbClr val="572678"/>
                </a:solidFill>
              </a:rPr>
              <a:t>Follow the log in procedure described in the short video</a:t>
            </a:r>
            <a:br>
              <a:rPr lang="en-US" dirty="0">
                <a:solidFill>
                  <a:srgbClr val="572678"/>
                </a:solidFill>
              </a:rPr>
            </a:br>
            <a:r>
              <a:rPr lang="en-US" dirty="0">
                <a:solidFill>
                  <a:srgbClr val="572678"/>
                </a:solidFill>
              </a:rPr>
              <a:t>at </a:t>
            </a:r>
            <a:r>
              <a:rPr lang="en-US" dirty="0">
                <a:solidFill>
                  <a:srgbClr val="572678"/>
                </a:solidFill>
                <a:hlinkClick r:id="rId2"/>
              </a:rPr>
              <a:t>https://youtu.be/ZfJhHyWCpMc</a:t>
            </a:r>
            <a:r>
              <a:rPr lang="en-US" dirty="0">
                <a:solidFill>
                  <a:srgbClr val="572678"/>
                </a:solidFill>
              </a:rPr>
              <a:t> .</a:t>
            </a:r>
          </a:p>
          <a:p>
            <a:pPr marL="0" indent="0">
              <a:buNone/>
            </a:pPr>
            <a:endParaRPr lang="en-US" dirty="0">
              <a:solidFill>
                <a:srgbClr val="572678"/>
              </a:solidFill>
            </a:endParaRPr>
          </a:p>
        </p:txBody>
      </p:sp>
    </p:spTree>
    <p:extLst>
      <p:ext uri="{BB962C8B-B14F-4D97-AF65-F5344CB8AC3E}">
        <p14:creationId xmlns:p14="http://schemas.microsoft.com/office/powerpoint/2010/main" val="3511913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Log in Video</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3" name="ZfJhHyWCpMc"/>
          <p:cNvPicPr>
            <a:picLocks noRot="1" noChangeAspect="1"/>
          </p:cNvPicPr>
          <p:nvPr>
            <a:videoFile r:link="rId1"/>
          </p:nvPr>
        </p:nvPicPr>
        <p:blipFill>
          <a:blip r:embed="rId3"/>
          <a:stretch>
            <a:fillRect/>
          </a:stretch>
        </p:blipFill>
        <p:spPr>
          <a:xfrm>
            <a:off x="951884" y="1715284"/>
            <a:ext cx="8582885" cy="4827873"/>
          </a:xfrm>
          <a:prstGeom prst="rect">
            <a:avLst/>
          </a:prstGeom>
        </p:spPr>
      </p:pic>
    </p:spTree>
    <p:extLst>
      <p:ext uri="{BB962C8B-B14F-4D97-AF65-F5344CB8AC3E}">
        <p14:creationId xmlns:p14="http://schemas.microsoft.com/office/powerpoint/2010/main" val="31436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Environment – User Dashboard</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115674" cy="4612017"/>
          </a:xfrm>
        </p:spPr>
        <p:txBody>
          <a:bodyPr numCol="1" spcCol="365760">
            <a:noAutofit/>
          </a:bodyPr>
          <a:lstStyle/>
          <a:p>
            <a:pPr marL="0" indent="0">
              <a:spcBef>
                <a:spcPts val="600"/>
              </a:spcBef>
              <a:buNone/>
            </a:pPr>
            <a:r>
              <a:rPr lang="en-US" dirty="0">
                <a:solidFill>
                  <a:srgbClr val="572678"/>
                </a:solidFill>
              </a:rPr>
              <a:t>User Dashboard consists of several blocks with various information:</a:t>
            </a:r>
          </a:p>
          <a:p>
            <a:pPr>
              <a:spcBef>
                <a:spcPts val="600"/>
              </a:spcBef>
            </a:pPr>
            <a:r>
              <a:rPr lang="en-US" dirty="0">
                <a:solidFill>
                  <a:srgbClr val="572678"/>
                </a:solidFill>
              </a:rPr>
              <a:t>Recently accessed courses</a:t>
            </a:r>
          </a:p>
          <a:p>
            <a:pPr>
              <a:spcBef>
                <a:spcPts val="600"/>
              </a:spcBef>
            </a:pPr>
            <a:r>
              <a:rPr lang="en-US" dirty="0">
                <a:solidFill>
                  <a:srgbClr val="572678"/>
                </a:solidFill>
              </a:rPr>
              <a:t>Course overview</a:t>
            </a:r>
          </a:p>
          <a:p>
            <a:pPr>
              <a:spcBef>
                <a:spcPts val="600"/>
              </a:spcBef>
            </a:pPr>
            <a:r>
              <a:rPr lang="en-US" dirty="0">
                <a:solidFill>
                  <a:srgbClr val="572678"/>
                </a:solidFill>
              </a:rPr>
              <a:t>Timeline</a:t>
            </a:r>
          </a:p>
          <a:p>
            <a:pPr>
              <a:spcBef>
                <a:spcPts val="600"/>
              </a:spcBef>
            </a:pPr>
            <a:r>
              <a:rPr lang="en-US" dirty="0">
                <a:solidFill>
                  <a:srgbClr val="572678"/>
                </a:solidFill>
              </a:rPr>
              <a:t>Private files</a:t>
            </a:r>
          </a:p>
          <a:p>
            <a:pPr>
              <a:spcBef>
                <a:spcPts val="600"/>
              </a:spcBef>
            </a:pPr>
            <a:r>
              <a:rPr lang="en-US" dirty="0">
                <a:solidFill>
                  <a:srgbClr val="572678"/>
                </a:solidFill>
              </a:rPr>
              <a:t>Online users</a:t>
            </a:r>
          </a:p>
          <a:p>
            <a:pPr>
              <a:spcBef>
                <a:spcPts val="600"/>
              </a:spcBef>
            </a:pPr>
            <a:r>
              <a:rPr lang="en-US" dirty="0">
                <a:solidFill>
                  <a:srgbClr val="572678"/>
                </a:solidFill>
              </a:rPr>
              <a:t>Calendar</a:t>
            </a:r>
          </a:p>
          <a:p>
            <a:pPr>
              <a:spcBef>
                <a:spcPts val="600"/>
              </a:spcBef>
            </a:pPr>
            <a:r>
              <a:rPr lang="en-US" dirty="0">
                <a:solidFill>
                  <a:srgbClr val="572678"/>
                </a:solidFill>
              </a:rPr>
              <a:t>Upcoming events</a:t>
            </a:r>
          </a:p>
          <a:p>
            <a:pPr>
              <a:spcBef>
                <a:spcPts val="600"/>
              </a:spcBef>
            </a:pPr>
            <a:r>
              <a:rPr lang="en-US" dirty="0">
                <a:solidFill>
                  <a:srgbClr val="572678"/>
                </a:solidFill>
              </a:rPr>
              <a:t>Latest badges</a:t>
            </a:r>
          </a:p>
          <a:p>
            <a:pPr marL="0" indent="0">
              <a:spcBef>
                <a:spcPts val="600"/>
              </a:spcBef>
              <a:buNone/>
            </a:pPr>
            <a:r>
              <a:rPr lang="en-US" dirty="0">
                <a:solidFill>
                  <a:srgbClr val="572678"/>
                </a:solidFill>
              </a:rPr>
              <a:t>User can customize Dashboard by pressing button “CUSTOMIZE THIS PAGE”</a:t>
            </a:r>
          </a:p>
        </p:txBody>
      </p:sp>
    </p:spTree>
    <p:extLst>
      <p:ext uri="{BB962C8B-B14F-4D97-AF65-F5344CB8AC3E}">
        <p14:creationId xmlns:p14="http://schemas.microsoft.com/office/powerpoint/2010/main" val="163636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mn-lt"/>
                <a:cs typeface="Arial" panose="020B0604020202020204" pitchFamily="34" charset="0"/>
              </a:rPr>
              <a:t>In this presentation</a:t>
            </a:r>
          </a:p>
        </p:txBody>
      </p:sp>
      <p:sp>
        <p:nvSpPr>
          <p:cNvPr id="3" name="Content Placeholder 2"/>
          <p:cNvSpPr>
            <a:spLocks noGrp="1"/>
          </p:cNvSpPr>
          <p:nvPr>
            <p:ph idx="1"/>
          </p:nvPr>
        </p:nvSpPr>
        <p:spPr>
          <a:xfrm>
            <a:off x="1440612" y="1715284"/>
            <a:ext cx="10392402" cy="4571217"/>
          </a:xfrm>
        </p:spPr>
        <p:txBody>
          <a:bodyPr numCol="1" spcCol="365760">
            <a:normAutofit lnSpcReduction="10000"/>
          </a:bodyPr>
          <a:lstStyle/>
          <a:p>
            <a:pPr marL="0" indent="0">
              <a:spcAft>
                <a:spcPts val="3600"/>
              </a:spcAft>
              <a:buClr>
                <a:schemeClr val="dk1"/>
              </a:buClr>
              <a:buSzPts val="2800"/>
              <a:buNone/>
            </a:pPr>
            <a:br>
              <a:rPr lang="en-US" dirty="0">
                <a:solidFill>
                  <a:srgbClr val="572678"/>
                </a:solidFill>
              </a:rPr>
            </a:br>
            <a:r>
              <a:rPr lang="en-US" sz="3600" dirty="0">
                <a:solidFill>
                  <a:srgbClr val="572678"/>
                </a:solidFill>
                <a:cs typeface="Arial" panose="020B0604020202020204" pitchFamily="34" charset="0"/>
              </a:rPr>
              <a:t>E-learning overview</a:t>
            </a:r>
            <a:br>
              <a:rPr lang="en-US" sz="3600" dirty="0">
                <a:solidFill>
                  <a:srgbClr val="572678"/>
                </a:solidFill>
                <a:cs typeface="Arial" panose="020B0604020202020204" pitchFamily="34" charset="0"/>
              </a:rPr>
            </a:br>
            <a:endParaRPr lang="bg-BG" sz="3600" dirty="0">
              <a:solidFill>
                <a:srgbClr val="572678"/>
              </a:solidFill>
              <a:cs typeface="Arial" panose="020B0604020202020204" pitchFamily="34" charset="0"/>
            </a:endParaRPr>
          </a:p>
          <a:p>
            <a:pPr marL="0" indent="0">
              <a:spcAft>
                <a:spcPts val="3600"/>
              </a:spcAft>
              <a:buClr>
                <a:schemeClr val="dk1"/>
              </a:buClr>
              <a:buSzPts val="2800"/>
              <a:buNone/>
            </a:pPr>
            <a:r>
              <a:rPr lang="en-US" sz="3600" dirty="0">
                <a:solidFill>
                  <a:srgbClr val="572678"/>
                </a:solidFill>
                <a:cs typeface="Arial" panose="020B0604020202020204" pitchFamily="34" charset="0"/>
              </a:rPr>
              <a:t>FINLIT Website and learning environment</a:t>
            </a:r>
            <a:br>
              <a:rPr lang="en-US" sz="3600" dirty="0">
                <a:solidFill>
                  <a:srgbClr val="572678"/>
                </a:solidFill>
                <a:cs typeface="Arial" panose="020B0604020202020204" pitchFamily="34" charset="0"/>
              </a:rPr>
            </a:br>
            <a:endParaRPr lang="bg-BG" sz="3600" dirty="0">
              <a:solidFill>
                <a:srgbClr val="572678"/>
              </a:solidFill>
              <a:cs typeface="Arial" panose="020B0604020202020204" pitchFamily="34" charset="0"/>
            </a:endParaRPr>
          </a:p>
          <a:p>
            <a:pPr marL="0" indent="0">
              <a:spcAft>
                <a:spcPts val="3600"/>
              </a:spcAft>
              <a:buClr>
                <a:schemeClr val="dk1"/>
              </a:buClr>
              <a:buSzPts val="2800"/>
              <a:buNone/>
            </a:pPr>
            <a:r>
              <a:rPr lang="en-US" sz="3600" dirty="0">
                <a:solidFill>
                  <a:srgbClr val="572678"/>
                </a:solidFill>
                <a:cs typeface="Arial" panose="020B0604020202020204" pitchFamily="34" charset="0"/>
              </a:rPr>
              <a:t>FINLIT platform functionalities </a:t>
            </a:r>
            <a:br>
              <a:rPr lang="en-US" sz="3600" dirty="0">
                <a:solidFill>
                  <a:srgbClr val="572678"/>
                </a:solidFill>
                <a:cs typeface="Arial" panose="020B0604020202020204" pitchFamily="34" charset="0"/>
              </a:rPr>
            </a:br>
            <a:endParaRPr lang="en-US" sz="3600" b="1" dirty="0">
              <a:solidFill>
                <a:srgbClr val="572678"/>
              </a:solidFill>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6" name="Chevron 5"/>
          <p:cNvSpPr/>
          <p:nvPr/>
        </p:nvSpPr>
        <p:spPr>
          <a:xfrm>
            <a:off x="951885" y="209945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951885" y="367575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951885" y="4965412"/>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4521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Environment – User Dashboard</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951884" y="1636949"/>
            <a:ext cx="8847724" cy="5021523"/>
          </a:xfrm>
          <a:prstGeom prst="rect">
            <a:avLst/>
          </a:prstGeom>
        </p:spPr>
      </p:pic>
    </p:spTree>
    <p:extLst>
      <p:ext uri="{BB962C8B-B14F-4D97-AF65-F5344CB8AC3E}">
        <p14:creationId xmlns:p14="http://schemas.microsoft.com/office/powerpoint/2010/main" val="1652332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content</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75048"/>
            <a:ext cx="11001376" cy="4346575"/>
          </a:xfrm>
        </p:spPr>
        <p:txBody>
          <a:bodyPr numCol="1" spcCol="365760">
            <a:normAutofit/>
          </a:bodyPr>
          <a:lstStyle/>
          <a:p>
            <a:pPr marL="0" indent="0">
              <a:buNone/>
            </a:pPr>
            <a:r>
              <a:rPr lang="en-US" dirty="0">
                <a:solidFill>
                  <a:srgbClr val="572678"/>
                </a:solidFill>
              </a:rPr>
              <a:t>FINLIT Learning content consists of courses, each course consist of modules.</a:t>
            </a:r>
          </a:p>
          <a:p>
            <a:pPr marL="0" indent="0">
              <a:buNone/>
            </a:pPr>
            <a:r>
              <a:rPr lang="en-US" dirty="0">
                <a:solidFill>
                  <a:srgbClr val="572678"/>
                </a:solidFill>
              </a:rPr>
              <a:t>In order to access learning content in your language you will be either enrolled by your Country administrator or by your Trainer.</a:t>
            </a:r>
          </a:p>
          <a:p>
            <a:pPr marL="0" indent="0">
              <a:buNone/>
            </a:pPr>
            <a:r>
              <a:rPr lang="en-US" dirty="0">
                <a:solidFill>
                  <a:srgbClr val="572678"/>
                </a:solidFill>
              </a:rPr>
              <a:t>User can also enroll in and take a course simply by accessing it if self enrolment is enabled for this course.</a:t>
            </a:r>
          </a:p>
          <a:p>
            <a:pPr marL="0" indent="0">
              <a:buNone/>
            </a:pPr>
            <a:endParaRPr lang="en-US" dirty="0">
              <a:solidFill>
                <a:srgbClr val="572678"/>
              </a:solidFill>
            </a:endParaRPr>
          </a:p>
          <a:p>
            <a:pPr marL="0" indent="0">
              <a:buNone/>
            </a:pPr>
            <a:endParaRPr lang="en-US" dirty="0">
              <a:solidFill>
                <a:srgbClr val="572678"/>
              </a:solidFill>
            </a:endParaRPr>
          </a:p>
        </p:txBody>
      </p:sp>
    </p:spTree>
    <p:extLst>
      <p:ext uri="{BB962C8B-B14F-4D97-AF65-F5344CB8AC3E}">
        <p14:creationId xmlns:p14="http://schemas.microsoft.com/office/powerpoint/2010/main" val="4031202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2299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Explore course content, scroll down the page</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951884" y="1624054"/>
            <a:ext cx="8887442" cy="5042311"/>
          </a:xfrm>
          <a:prstGeom prst="rect">
            <a:avLst/>
          </a:prstGeom>
        </p:spPr>
      </p:pic>
    </p:spTree>
    <p:extLst>
      <p:ext uri="{BB962C8B-B14F-4D97-AF65-F5344CB8AC3E}">
        <p14:creationId xmlns:p14="http://schemas.microsoft.com/office/powerpoint/2010/main" val="2577692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Explore course content</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951884" y="1607842"/>
            <a:ext cx="8916015" cy="5058523"/>
          </a:xfrm>
          <a:prstGeom prst="rect">
            <a:avLst/>
          </a:prstGeom>
        </p:spPr>
      </p:pic>
    </p:spTree>
    <p:extLst>
      <p:ext uri="{BB962C8B-B14F-4D97-AF65-F5344CB8AC3E}">
        <p14:creationId xmlns:p14="http://schemas.microsoft.com/office/powerpoint/2010/main" val="1216243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Read course content slide by slide, module by module </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951884" y="1607842"/>
            <a:ext cx="8916016" cy="5058523"/>
          </a:xfrm>
          <a:prstGeom prst="rect">
            <a:avLst/>
          </a:prstGeom>
        </p:spPr>
      </p:pic>
    </p:spTree>
    <p:extLst>
      <p:ext uri="{BB962C8B-B14F-4D97-AF65-F5344CB8AC3E}">
        <p14:creationId xmlns:p14="http://schemas.microsoft.com/office/powerpoint/2010/main" val="2915693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DE997F06-D9E6-4442-AF12-363D8B4461CF}"/>
              </a:ext>
            </a:extLst>
          </p:cNvPr>
          <p:cNvSpPr/>
          <p:nvPr/>
        </p:nvSpPr>
        <p:spPr>
          <a:xfrm>
            <a:off x="1524000" y="0"/>
            <a:ext cx="8876145" cy="6197600"/>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D40861"/>
              </a:solidFill>
            </a:endParaRPr>
          </a:p>
        </p:txBody>
      </p:sp>
      <p:grpSp>
        <p:nvGrpSpPr>
          <p:cNvPr id="13" name="Grupa 12">
            <a:extLst>
              <a:ext uri="{FF2B5EF4-FFF2-40B4-BE49-F238E27FC236}">
                <a16:creationId xmlns:a16="http://schemas.microsoft.com/office/drawing/2014/main" id="{CE549792-30F8-4DDD-BC33-8F003BE1F6BF}"/>
              </a:ext>
            </a:extLst>
          </p:cNvPr>
          <p:cNvGrpSpPr/>
          <p:nvPr/>
        </p:nvGrpSpPr>
        <p:grpSpPr>
          <a:xfrm>
            <a:off x="2488514" y="1216315"/>
            <a:ext cx="2162681" cy="2103985"/>
            <a:chOff x="1065319" y="3204991"/>
            <a:chExt cx="942699" cy="942699"/>
          </a:xfrm>
        </p:grpSpPr>
        <p:sp>
          <p:nvSpPr>
            <p:cNvPr id="14" name="Owal 13">
              <a:extLst>
                <a:ext uri="{FF2B5EF4-FFF2-40B4-BE49-F238E27FC236}">
                  <a16:creationId xmlns:a16="http://schemas.microsoft.com/office/drawing/2014/main" id="{9EF15432-C669-4EF8-A1AA-E7184BE24B08}"/>
                </a:ext>
              </a:extLst>
            </p:cNvPr>
            <p:cNvSpPr/>
            <p:nvPr/>
          </p:nvSpPr>
          <p:spPr>
            <a:xfrm>
              <a:off x="1065319" y="3204991"/>
              <a:ext cx="942699" cy="942699"/>
            </a:xfrm>
            <a:prstGeom prst="ellipse">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6" name="Obraz 15" descr="Obraz zawierający koło&#10;&#10;Opis wygenerowany automatycznie">
              <a:extLst>
                <a:ext uri="{FF2B5EF4-FFF2-40B4-BE49-F238E27FC236}">
                  <a16:creationId xmlns:a16="http://schemas.microsoft.com/office/drawing/2014/main" id="{262B1343-E071-4D94-A94D-0CFC6283CB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775" y="3324850"/>
              <a:ext cx="545568" cy="545568"/>
            </a:xfrm>
            <a:prstGeom prst="rect">
              <a:avLst/>
            </a:prstGeom>
          </p:spPr>
        </p:pic>
      </p:grpSp>
      <p:sp>
        <p:nvSpPr>
          <p:cNvPr id="7" name="pole tekstowe 6"/>
          <p:cNvSpPr txBox="1"/>
          <p:nvPr/>
        </p:nvSpPr>
        <p:spPr>
          <a:xfrm>
            <a:off x="5615709" y="1534798"/>
            <a:ext cx="4322618" cy="1323439"/>
          </a:xfrm>
          <a:prstGeom prst="rect">
            <a:avLst/>
          </a:prstGeom>
          <a:noFill/>
        </p:spPr>
        <p:txBody>
          <a:bodyPr wrap="square" rtlCol="0">
            <a:spAutoFit/>
          </a:bodyPr>
          <a:lstStyle/>
          <a:p>
            <a:r>
              <a:rPr lang="pl-PL" sz="4000" b="1" dirty="0" err="1">
                <a:solidFill>
                  <a:srgbClr val="572678"/>
                </a:solidFill>
                <a:latin typeface="Arial" panose="020B0604020202020204" pitchFamily="34" charset="0"/>
                <a:ea typeface="+mj-ea"/>
                <a:cs typeface="Arial" panose="020B0604020202020204" pitchFamily="34" charset="0"/>
              </a:rPr>
              <a:t>Questions</a:t>
            </a:r>
            <a:r>
              <a:rPr lang="pl-PL" sz="4000" b="1" dirty="0">
                <a:solidFill>
                  <a:srgbClr val="572678"/>
                </a:solidFill>
                <a:latin typeface="Arial" panose="020B0604020202020204" pitchFamily="34" charset="0"/>
                <a:ea typeface="+mj-ea"/>
                <a:cs typeface="Arial" panose="020B0604020202020204" pitchFamily="34" charset="0"/>
              </a:rPr>
              <a:t> and </a:t>
            </a:r>
            <a:r>
              <a:rPr lang="pl-PL" sz="4000" b="1" dirty="0" err="1">
                <a:solidFill>
                  <a:srgbClr val="572678"/>
                </a:solidFill>
                <a:latin typeface="Arial" panose="020B0604020202020204" pitchFamily="34" charset="0"/>
                <a:ea typeface="+mj-ea"/>
                <a:cs typeface="Arial" panose="020B0604020202020204" pitchFamily="34" charset="0"/>
              </a:rPr>
              <a:t>answers</a:t>
            </a:r>
            <a:endParaRPr lang="pl-PL" sz="4000" b="1" dirty="0">
              <a:solidFill>
                <a:srgbClr val="572678"/>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64650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obiekt&#10;&#10;Opis wygenerowany automatycznie">
            <a:extLst>
              <a:ext uri="{FF2B5EF4-FFF2-40B4-BE49-F238E27FC236}">
                <a16:creationId xmlns:a16="http://schemas.microsoft.com/office/drawing/2014/main" id="{90539F45-0CD9-43E6-A4D1-8F1DAB598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502" y="449657"/>
            <a:ext cx="306316" cy="306316"/>
          </a:xfrm>
          <a:prstGeom prst="rect">
            <a:avLst/>
          </a:prstGeom>
        </p:spPr>
      </p:pic>
      <p:sp>
        <p:nvSpPr>
          <p:cNvPr id="20" name="Prostokąt 19">
            <a:extLst>
              <a:ext uri="{FF2B5EF4-FFF2-40B4-BE49-F238E27FC236}">
                <a16:creationId xmlns:a16="http://schemas.microsoft.com/office/drawing/2014/main" id="{B654196C-5CC1-404F-84AA-C518DA8FF837}"/>
              </a:ext>
            </a:extLst>
          </p:cNvPr>
          <p:cNvSpPr/>
          <p:nvPr/>
        </p:nvSpPr>
        <p:spPr>
          <a:xfrm>
            <a:off x="1524000" y="6551720"/>
            <a:ext cx="9144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id="{7319DDBF-DA67-4327-8390-CE7B914900B4}"/>
              </a:ext>
            </a:extLst>
          </p:cNvPr>
          <p:cNvSpPr txBox="1"/>
          <p:nvPr/>
        </p:nvSpPr>
        <p:spPr>
          <a:xfrm>
            <a:off x="-2182625" y="2656787"/>
            <a:ext cx="1791777" cy="261610"/>
          </a:xfrm>
          <a:prstGeom prst="rect">
            <a:avLst/>
          </a:prstGeom>
          <a:noFill/>
        </p:spPr>
        <p:txBody>
          <a:bodyPr wrap="square" rtlCol="0">
            <a:spAutoFit/>
          </a:bodyPr>
          <a:lstStyle/>
          <a:p>
            <a:pPr algn="ctr"/>
            <a:endParaRPr lang="pl-PL" sz="1100" b="1" dirty="0">
              <a:solidFill>
                <a:srgbClr val="FFECD0"/>
              </a:solidFill>
              <a:latin typeface="Arial" panose="020B0604020202020204" pitchFamily="34" charset="0"/>
              <a:cs typeface="Arial" panose="020B0604020202020204" pitchFamily="34" charset="0"/>
            </a:endParaRPr>
          </a:p>
        </p:txBody>
      </p:sp>
      <p:sp>
        <p:nvSpPr>
          <p:cNvPr id="35" name="Tytuł 1">
            <a:extLst>
              <a:ext uri="{FF2B5EF4-FFF2-40B4-BE49-F238E27FC236}">
                <a16:creationId xmlns:a16="http://schemas.microsoft.com/office/drawing/2014/main" id="{86F56AA9-9F8C-4559-85BA-0B596489BBD5}"/>
              </a:ext>
            </a:extLst>
          </p:cNvPr>
          <p:cNvSpPr txBox="1">
            <a:spLocks/>
          </p:cNvSpPr>
          <p:nvPr/>
        </p:nvSpPr>
        <p:spPr>
          <a:xfrm>
            <a:off x="3597542" y="1555845"/>
            <a:ext cx="6788404" cy="3256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572678"/>
                </a:solidFill>
              </a:rPr>
              <a:t>Open up the browser and visit FINLIT web site address:</a:t>
            </a:r>
          </a:p>
          <a:p>
            <a:endParaRPr lang="en-US" sz="3200" dirty="0">
              <a:solidFill>
                <a:srgbClr val="572678"/>
              </a:solidFill>
            </a:endParaRPr>
          </a:p>
          <a:p>
            <a:r>
              <a:rPr lang="en-US" sz="3200" b="1" dirty="0">
                <a:solidFill>
                  <a:srgbClr val="D40861"/>
                </a:solidFill>
              </a:rPr>
              <a:t>https://finlit.eu</a:t>
            </a:r>
          </a:p>
          <a:p>
            <a:endParaRPr lang="en-US" sz="3200" dirty="0"/>
          </a:p>
          <a:p>
            <a:r>
              <a:rPr lang="en-US" sz="3200" b="1" dirty="0">
                <a:solidFill>
                  <a:srgbClr val="572678"/>
                </a:solidFill>
              </a:rPr>
              <a:t>Get registered </a:t>
            </a:r>
            <a:r>
              <a:rPr lang="en-US" sz="3200" b="1" dirty="0">
                <a:solidFill>
                  <a:srgbClr val="572678"/>
                </a:solidFill>
                <a:sym typeface="Wingdings" panose="05000000000000000000" pitchFamily="2" charset="2"/>
              </a:rPr>
              <a:t> </a:t>
            </a:r>
            <a:endParaRPr lang="en-US" sz="3200" b="1" dirty="0">
              <a:solidFill>
                <a:srgbClr val="572678"/>
              </a:solidFill>
            </a:endParaRPr>
          </a:p>
        </p:txBody>
      </p:sp>
      <p:sp>
        <p:nvSpPr>
          <p:cNvPr id="37" name="Owal 36">
            <a:extLst>
              <a:ext uri="{FF2B5EF4-FFF2-40B4-BE49-F238E27FC236}">
                <a16:creationId xmlns:a16="http://schemas.microsoft.com/office/drawing/2014/main" id="{ADB522B8-7591-4B38-91F4-6E5BD266B890}"/>
              </a:ext>
            </a:extLst>
          </p:cNvPr>
          <p:cNvSpPr/>
          <p:nvPr/>
        </p:nvSpPr>
        <p:spPr>
          <a:xfrm>
            <a:off x="802044" y="2200510"/>
            <a:ext cx="2008019" cy="1967456"/>
          </a:xfrm>
          <a:prstGeom prst="ellipse">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ole tekstowe 38">
            <a:extLst>
              <a:ext uri="{FF2B5EF4-FFF2-40B4-BE49-F238E27FC236}">
                <a16:creationId xmlns:a16="http://schemas.microsoft.com/office/drawing/2014/main" id="{79B3B39F-D4DD-478E-82B5-D320784082B8}"/>
              </a:ext>
            </a:extLst>
          </p:cNvPr>
          <p:cNvSpPr txBox="1"/>
          <p:nvPr/>
        </p:nvSpPr>
        <p:spPr>
          <a:xfrm>
            <a:off x="1059984" y="2984183"/>
            <a:ext cx="1492137" cy="400110"/>
          </a:xfrm>
          <a:prstGeom prst="rect">
            <a:avLst/>
          </a:prstGeom>
          <a:noFill/>
        </p:spPr>
        <p:txBody>
          <a:bodyPr wrap="square" rtlCol="0">
            <a:spAutoFit/>
          </a:bodyPr>
          <a:lstStyle/>
          <a:p>
            <a:pPr algn="ctr"/>
            <a:r>
              <a:rPr lang="en-US" sz="2000" b="1" dirty="0">
                <a:solidFill>
                  <a:srgbClr val="FFECD0"/>
                </a:solidFill>
                <a:latin typeface="Arial" panose="020B0604020202020204" pitchFamily="34" charset="0"/>
                <a:cs typeface="Arial" panose="020B0604020202020204" pitchFamily="34" charset="0"/>
              </a:rPr>
              <a:t>EXERCISE</a:t>
            </a:r>
            <a:endParaRPr lang="pl-PL" sz="1000" b="1" dirty="0">
              <a:solidFill>
                <a:srgbClr val="FFE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695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88A9E7-0116-4AF8-B995-975B35ABCBD7}"/>
              </a:ext>
            </a:extLst>
          </p:cNvPr>
          <p:cNvSpPr>
            <a:spLocks noGrp="1"/>
          </p:cNvSpPr>
          <p:nvPr>
            <p:ph type="title"/>
          </p:nvPr>
        </p:nvSpPr>
        <p:spPr>
          <a:xfrm>
            <a:off x="305540" y="6187736"/>
            <a:ext cx="4109621" cy="363984"/>
          </a:xfrm>
        </p:spPr>
        <p:txBody>
          <a:bodyPr/>
          <a:lstStyle/>
          <a:p>
            <a:endParaRPr lang="en-US" dirty="0"/>
          </a:p>
        </p:txBody>
      </p:sp>
      <p:sp>
        <p:nvSpPr>
          <p:cNvPr id="4" name="Google Shape;238;p30">
            <a:extLst>
              <a:ext uri="{FF2B5EF4-FFF2-40B4-BE49-F238E27FC236}">
                <a16:creationId xmlns:a16="http://schemas.microsoft.com/office/drawing/2014/main" id="{2EB555EB-8148-45A9-BCEC-B0F1E7BC2955}"/>
              </a:ext>
            </a:extLst>
          </p:cNvPr>
          <p:cNvSpPr/>
          <p:nvPr/>
        </p:nvSpPr>
        <p:spPr>
          <a:xfrm>
            <a:off x="305540" y="4694830"/>
            <a:ext cx="9862042" cy="2163171"/>
          </a:xfrm>
          <a:prstGeom prst="rect">
            <a:avLst/>
          </a:prstGeom>
          <a:solidFill>
            <a:srgbClr val="57267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268288"/>
            <a:r>
              <a:rPr lang="en-US" sz="2400" dirty="0">
                <a:solidFill>
                  <a:schemeClr val="bg1"/>
                </a:solidFill>
                <a:latin typeface="+mj-lt"/>
                <a:cs typeface="Arial" panose="020B0604020202020204" pitchFamily="34" charset="0"/>
              </a:rPr>
              <a:t>This webinar was prepared within the </a:t>
            </a:r>
            <a:r>
              <a:rPr lang="en-US" sz="2400" b="1" i="1" dirty="0">
                <a:solidFill>
                  <a:schemeClr val="bg1"/>
                </a:solidFill>
                <a:latin typeface="+mj-lt"/>
                <a:cs typeface="Arial" panose="020B0604020202020204" pitchFamily="34" charset="0"/>
              </a:rPr>
              <a:t>Financial literacy through public libraries project</a:t>
            </a:r>
            <a:r>
              <a:rPr lang="en-US" sz="2400" dirty="0">
                <a:solidFill>
                  <a:schemeClr val="bg1"/>
                </a:solidFill>
                <a:latin typeface="+mj-lt"/>
                <a:cs typeface="Arial" panose="020B0604020202020204" pitchFamily="34" charset="0"/>
              </a:rPr>
              <a:t>, c</a:t>
            </a:r>
            <a:r>
              <a:rPr lang="pl-PL" sz="2400" dirty="0">
                <a:solidFill>
                  <a:schemeClr val="bg1"/>
                </a:solidFill>
                <a:latin typeface="+mj-lt"/>
              </a:rPr>
              <a:t>o-f</a:t>
            </a:r>
            <a:r>
              <a:rPr lang="en-US" sz="2400" dirty="0" err="1">
                <a:solidFill>
                  <a:schemeClr val="bg1"/>
                </a:solidFill>
                <a:latin typeface="+mj-lt"/>
              </a:rPr>
              <a:t>unded</a:t>
            </a:r>
            <a:r>
              <a:rPr lang="en-US" sz="2400" dirty="0">
                <a:solidFill>
                  <a:schemeClr val="bg1"/>
                </a:solidFill>
                <a:latin typeface="+mj-lt"/>
              </a:rPr>
              <a:t> by </a:t>
            </a:r>
            <a:r>
              <a:rPr lang="pl-PL" sz="2400" dirty="0">
                <a:solidFill>
                  <a:schemeClr val="bg1"/>
                </a:solidFill>
                <a:latin typeface="+mj-lt"/>
              </a:rPr>
              <a:t>the </a:t>
            </a:r>
            <a:r>
              <a:rPr lang="en-US" sz="2400" dirty="0">
                <a:solidFill>
                  <a:schemeClr val="bg1"/>
                </a:solidFill>
                <a:latin typeface="+mj-lt"/>
              </a:rPr>
              <a:t>Erasmus+ </a:t>
            </a:r>
            <a:r>
              <a:rPr lang="pl-PL" sz="2400" dirty="0">
                <a:solidFill>
                  <a:schemeClr val="bg1"/>
                </a:solidFill>
                <a:latin typeface="+mj-lt"/>
              </a:rPr>
              <a:t>P</a:t>
            </a:r>
            <a:r>
              <a:rPr lang="en-US" sz="2400" dirty="0">
                <a:solidFill>
                  <a:schemeClr val="bg1"/>
                </a:solidFill>
                <a:latin typeface="+mj-lt"/>
              </a:rPr>
              <a:t>rogram</a:t>
            </a:r>
            <a:r>
              <a:rPr lang="pl-PL" sz="2400" dirty="0">
                <a:solidFill>
                  <a:schemeClr val="bg1"/>
                </a:solidFill>
                <a:latin typeface="+mj-lt"/>
              </a:rPr>
              <a:t>me of the European Union</a:t>
            </a:r>
            <a:r>
              <a:rPr lang="en-US" sz="2400" dirty="0">
                <a:solidFill>
                  <a:schemeClr val="bg1"/>
                </a:solidFill>
                <a:latin typeface="+mj-lt"/>
              </a:rPr>
              <a:t>, Agreement No 2018-1-PL01-KA204-050839</a:t>
            </a:r>
            <a:endParaRPr lang="pl-PL" sz="2400" dirty="0">
              <a:solidFill>
                <a:schemeClr val="bg1"/>
              </a:solidFill>
              <a:latin typeface="+mj-lt"/>
            </a:endParaRPr>
          </a:p>
          <a:p>
            <a:pPr marL="268288"/>
            <a:endParaRPr lang="en-US" sz="2400" dirty="0">
              <a:solidFill>
                <a:schemeClr val="bg1"/>
              </a:solidFill>
              <a:latin typeface="+mj-lt"/>
            </a:endParaRPr>
          </a:p>
          <a:p>
            <a:pPr marL="268288"/>
            <a:r>
              <a:rPr lang="en-US" sz="2400" b="1" dirty="0">
                <a:solidFill>
                  <a:schemeClr val="bg1"/>
                </a:solidFill>
                <a:latin typeface="+mj-lt"/>
              </a:rPr>
              <a:t>FINLIT – Bulgaria team </a:t>
            </a:r>
            <a:endParaRPr lang="pl-PL" sz="2400" b="1" dirty="0">
              <a:solidFill>
                <a:schemeClr val="bg1"/>
              </a:solidFill>
              <a:latin typeface="+mj-lt"/>
            </a:endParaRPr>
          </a:p>
          <a:p>
            <a:pPr lvl="0" algn="ct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82630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7267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5801" y="2367725"/>
            <a:ext cx="8511252" cy="1570502"/>
          </a:xfrm>
          <a:noFill/>
        </p:spPr>
        <p:txBody>
          <a:bodyPr anchor="t">
            <a:normAutofit/>
          </a:bodyPr>
          <a:lstStyle/>
          <a:p>
            <a:pPr algn="l"/>
            <a:r>
              <a:rPr lang="en-US" sz="2800" dirty="0">
                <a:solidFill>
                  <a:schemeClr val="bg1"/>
                </a:solidFill>
                <a:latin typeface="Arial" panose="020B0604020202020204" pitchFamily="34" charset="0"/>
                <a:cs typeface="Arial" panose="020B0604020202020204" pitchFamily="34" charset="0"/>
              </a:rPr>
              <a:t>https://finlit.eu</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2447309" y="2089934"/>
            <a:ext cx="793843"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308" y="725004"/>
            <a:ext cx="3143263" cy="999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7725"/>
            <a:ext cx="1556391" cy="2515038"/>
          </a:xfrm>
          <a:prstGeom prst="rect">
            <a:avLst/>
          </a:prstGeom>
        </p:spPr>
      </p:pic>
      <p:pic>
        <p:nvPicPr>
          <p:cNvPr id="10" name="Google Shape;239;p30" descr="Obraz zawierający obiekt&#10;&#10;Opis wygenerowany automatycznie">
            <a:extLst>
              <a:ext uri="{FF2B5EF4-FFF2-40B4-BE49-F238E27FC236}">
                <a16:creationId xmlns:a16="http://schemas.microsoft.com/office/drawing/2014/main" id="{6821DE5B-B085-49D7-8414-7AA507D8C3DE}"/>
              </a:ext>
            </a:extLst>
          </p:cNvPr>
          <p:cNvPicPr preferRelativeResize="0"/>
          <p:nvPr/>
        </p:nvPicPr>
        <p:blipFill rotWithShape="1">
          <a:blip r:embed="rId4">
            <a:alphaModFix/>
          </a:blip>
          <a:srcRect/>
          <a:stretch/>
        </p:blipFill>
        <p:spPr>
          <a:xfrm flipH="1">
            <a:off x="7809071" y="4001289"/>
            <a:ext cx="2279462" cy="1376636"/>
          </a:xfrm>
          <a:prstGeom prst="rect">
            <a:avLst/>
          </a:prstGeom>
          <a:noFill/>
          <a:ln>
            <a:noFill/>
          </a:ln>
        </p:spPr>
      </p:pic>
      <p:sp>
        <p:nvSpPr>
          <p:cNvPr id="11" name="Google Shape;240;p30">
            <a:extLst>
              <a:ext uri="{FF2B5EF4-FFF2-40B4-BE49-F238E27FC236}">
                <a16:creationId xmlns:a16="http://schemas.microsoft.com/office/drawing/2014/main" id="{C24A4CA2-F985-44F2-8DED-E556AD7A728F}"/>
              </a:ext>
            </a:extLst>
          </p:cNvPr>
          <p:cNvSpPr/>
          <p:nvPr/>
        </p:nvSpPr>
        <p:spPr>
          <a:xfrm>
            <a:off x="8493108" y="2626659"/>
            <a:ext cx="1914916" cy="998585"/>
          </a:xfrm>
          <a:prstGeom prst="wedgeEllipseCallout">
            <a:avLst>
              <a:gd name="adj1" fmla="val -20833"/>
              <a:gd name="adj2" fmla="val 62500"/>
            </a:avLst>
          </a:prstGeom>
          <a:solidFill>
            <a:srgbClr val="FFECD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l-PL" b="1" dirty="0">
                <a:solidFill>
                  <a:srgbClr val="572678"/>
                </a:solidFill>
                <a:latin typeface="Arial"/>
                <a:ea typeface="Arial"/>
                <a:cs typeface="Arial"/>
                <a:sym typeface="Arial"/>
              </a:rPr>
              <a:t>Goodbye</a:t>
            </a: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89962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A85C8B35-862C-48B1-9F89-20189E3A299D}"/>
              </a:ext>
            </a:extLst>
          </p:cNvPr>
          <p:cNvSpPr>
            <a:spLocks noGrp="1"/>
          </p:cNvSpPr>
          <p:nvPr>
            <p:ph type="title"/>
          </p:nvPr>
        </p:nvSpPr>
        <p:spPr>
          <a:xfrm>
            <a:off x="5636479" y="2274604"/>
            <a:ext cx="5908433" cy="2551137"/>
          </a:xfrm>
        </p:spPr>
        <p:txBody>
          <a:bodyPr>
            <a:normAutofit fontScale="90000"/>
          </a:bodyPr>
          <a:lstStyle/>
          <a:p>
            <a:pPr marL="0" lvl="0" indent="0">
              <a:spcAft>
                <a:spcPts val="3600"/>
              </a:spcAft>
            </a:pPr>
            <a:r>
              <a:rPr lang="en-US" sz="6000" dirty="0">
                <a:cs typeface="Arial" panose="020B0604020202020204" pitchFamily="34" charset="0"/>
              </a:rPr>
              <a:t>E-learning overview</a:t>
            </a:r>
            <a:br>
              <a:rPr lang="pl-PL" sz="6000" dirty="0">
                <a:cs typeface="Arial" panose="020B0604020202020204" pitchFamily="34" charset="0"/>
              </a:rPr>
            </a:br>
            <a:r>
              <a:rPr lang="pl-PL" sz="2000" dirty="0">
                <a:cs typeface="Arial" panose="020B0604020202020204" pitchFamily="34" charset="0"/>
              </a:rPr>
              <a:t> </a:t>
            </a:r>
            <a:br>
              <a:rPr lang="en-US" sz="6000" dirty="0">
                <a:cs typeface="Arial" panose="020B0604020202020204" pitchFamily="34" charset="0"/>
              </a:rPr>
            </a:br>
            <a:r>
              <a:rPr lang="en-US" dirty="0">
                <a:cs typeface="Arial" panose="020B0604020202020204" pitchFamily="34" charset="0"/>
              </a:rPr>
              <a:t>what is e-learning, </a:t>
            </a:r>
            <a:br>
              <a:rPr lang="bg-BG" dirty="0">
                <a:cs typeface="Arial" panose="020B0604020202020204" pitchFamily="34" charset="0"/>
              </a:rPr>
            </a:br>
            <a:r>
              <a:rPr lang="en-US" dirty="0">
                <a:cs typeface="Arial" panose="020B0604020202020204" pitchFamily="34" charset="0"/>
              </a:rPr>
              <a:t>benefits and disadvantages,</a:t>
            </a:r>
            <a:br>
              <a:rPr lang="en-US" dirty="0">
                <a:cs typeface="Arial" panose="020B0604020202020204" pitchFamily="34" charset="0"/>
              </a:rPr>
            </a:br>
            <a:r>
              <a:rPr lang="en-US" dirty="0">
                <a:cs typeface="Arial" panose="020B0604020202020204" pitchFamily="34" charset="0"/>
              </a:rPr>
              <a:t>h</a:t>
            </a:r>
            <a:r>
              <a:rPr lang="de-DE" dirty="0">
                <a:cs typeface="Arial" panose="020B0604020202020204" pitchFamily="34" charset="0"/>
              </a:rPr>
              <a:t>o</a:t>
            </a:r>
            <a:r>
              <a:rPr lang="aa-ET" dirty="0">
                <a:cs typeface="Arial" panose="020B0604020202020204" pitchFamily="34" charset="0"/>
              </a:rPr>
              <a:t>w </a:t>
            </a:r>
            <a:r>
              <a:rPr lang="de-DE" dirty="0">
                <a:cs typeface="Arial" panose="020B0604020202020204" pitchFamily="34" charset="0"/>
              </a:rPr>
              <a:t>t</a:t>
            </a:r>
            <a:r>
              <a:rPr lang="aa-ET" dirty="0">
                <a:cs typeface="Arial" panose="020B0604020202020204" pitchFamily="34" charset="0"/>
              </a:rPr>
              <a:t>o </a:t>
            </a:r>
            <a:r>
              <a:rPr lang="de-DE" dirty="0">
                <a:cs typeface="Arial" panose="020B0604020202020204" pitchFamily="34" charset="0"/>
              </a:rPr>
              <a:t>d</a:t>
            </a:r>
            <a:r>
              <a:rPr lang="aa-ET" dirty="0">
                <a:cs typeface="Arial" panose="020B0604020202020204" pitchFamily="34" charset="0"/>
              </a:rPr>
              <a:t>e</a:t>
            </a:r>
            <a:r>
              <a:rPr lang="de-DE" dirty="0">
                <a:cs typeface="Arial" panose="020B0604020202020204" pitchFamily="34" charset="0"/>
              </a:rPr>
              <a:t>l</a:t>
            </a:r>
            <a:r>
              <a:rPr lang="aa-ET" dirty="0">
                <a:cs typeface="Arial" panose="020B0604020202020204" pitchFamily="34" charset="0"/>
              </a:rPr>
              <a:t>i</a:t>
            </a:r>
            <a:r>
              <a:rPr lang="de-DE" dirty="0">
                <a:cs typeface="Arial" panose="020B0604020202020204" pitchFamily="34" charset="0"/>
              </a:rPr>
              <a:t>v</a:t>
            </a:r>
            <a:r>
              <a:rPr lang="aa-ET" dirty="0">
                <a:cs typeface="Arial" panose="020B0604020202020204" pitchFamily="34" charset="0"/>
              </a:rPr>
              <a:t>e</a:t>
            </a:r>
            <a:r>
              <a:rPr lang="de-DE" dirty="0">
                <a:cs typeface="Arial" panose="020B0604020202020204" pitchFamily="34" charset="0"/>
              </a:rPr>
              <a:t>r</a:t>
            </a:r>
            <a:r>
              <a:rPr lang="aa-ET" dirty="0">
                <a:cs typeface="Arial" panose="020B0604020202020204" pitchFamily="34" charset="0"/>
              </a:rPr>
              <a:t> </a:t>
            </a:r>
            <a:r>
              <a:rPr lang="en-US" dirty="0">
                <a:cs typeface="Arial" panose="020B0604020202020204" pitchFamily="34" charset="0"/>
              </a:rPr>
              <a:t>e-learning</a:t>
            </a:r>
            <a:endParaRPr lang="pl-PL" dirty="0"/>
          </a:p>
        </p:txBody>
      </p:sp>
    </p:spTree>
    <p:extLst>
      <p:ext uri="{BB962C8B-B14F-4D97-AF65-F5344CB8AC3E}">
        <p14:creationId xmlns:p14="http://schemas.microsoft.com/office/powerpoint/2010/main" val="119071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What is e-learning?</a:t>
            </a:r>
          </a:p>
        </p:txBody>
      </p:sp>
      <p:sp>
        <p:nvSpPr>
          <p:cNvPr id="3" name="Content Placeholder 2"/>
          <p:cNvSpPr>
            <a:spLocks noGrp="1"/>
          </p:cNvSpPr>
          <p:nvPr>
            <p:ph idx="1"/>
          </p:nvPr>
        </p:nvSpPr>
        <p:spPr>
          <a:xfrm>
            <a:off x="782551" y="1715284"/>
            <a:ext cx="11050463" cy="4571217"/>
          </a:xfrm>
        </p:spPr>
        <p:txBody>
          <a:bodyPr numCol="1" spcCol="365760">
            <a:normAutofit/>
          </a:bodyPr>
          <a:lstStyle/>
          <a:p>
            <a:pPr marL="114300" lvl="0" indent="0">
              <a:spcBef>
                <a:spcPts val="0"/>
              </a:spcBef>
              <a:buClr>
                <a:srgbClr val="572678"/>
              </a:buClr>
              <a:buSzPts val="1800"/>
              <a:buNone/>
            </a:pPr>
            <a:r>
              <a:rPr lang="en-US" dirty="0">
                <a:solidFill>
                  <a:srgbClr val="572678"/>
                </a:solidFill>
              </a:rPr>
              <a:t>	E-learning, or electronic learning, is the delivery of learning and 	training through digital resources. </a:t>
            </a:r>
          </a:p>
          <a:p>
            <a:pPr marL="457200" lvl="0" indent="0">
              <a:spcBef>
                <a:spcPts val="0"/>
              </a:spcBef>
              <a:buNone/>
            </a:pPr>
            <a:endParaRPr lang="en-US" dirty="0">
              <a:solidFill>
                <a:srgbClr val="572678"/>
              </a:solidFill>
            </a:endParaRPr>
          </a:p>
          <a:p>
            <a:pPr marL="114300" lvl="0" indent="0">
              <a:spcBef>
                <a:spcPts val="0"/>
              </a:spcBef>
              <a:buClr>
                <a:srgbClr val="572678"/>
              </a:buClr>
              <a:buSzPts val="1800"/>
              <a:buNone/>
            </a:pPr>
            <a:r>
              <a:rPr lang="en-US" dirty="0">
                <a:solidFill>
                  <a:srgbClr val="572678"/>
                </a:solidFill>
              </a:rPr>
              <a:t>	It is provided through electronic devices such as computers, tablets 	and even cellular phones that are connected to the internet. </a:t>
            </a:r>
          </a:p>
          <a:p>
            <a:pPr marL="457200" lvl="0" indent="0">
              <a:spcBef>
                <a:spcPts val="0"/>
              </a:spcBef>
              <a:buNone/>
            </a:pPr>
            <a:endParaRPr lang="en-US" dirty="0">
              <a:solidFill>
                <a:srgbClr val="572678"/>
              </a:solidFill>
            </a:endParaRPr>
          </a:p>
          <a:p>
            <a:pPr marL="114300" lvl="0" indent="0">
              <a:spcBef>
                <a:spcPts val="0"/>
              </a:spcBef>
              <a:buClr>
                <a:srgbClr val="572678"/>
              </a:buClr>
              <a:buSzPts val="1800"/>
              <a:buNone/>
            </a:pPr>
            <a:r>
              <a:rPr lang="en-US" dirty="0">
                <a:solidFill>
                  <a:srgbClr val="572678"/>
                </a:solidFill>
              </a:rPr>
              <a:t>	This makes it easy for users to learn anytime, anywhere, with few, if 	any, restrictions.</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C9DF48-DC51-4D3A-8276-206F320725B6}"/>
              </a:ext>
            </a:extLst>
          </p:cNvPr>
          <p:cNvSpPr txBox="1"/>
          <p:nvPr/>
        </p:nvSpPr>
        <p:spPr>
          <a:xfrm>
            <a:off x="838200" y="6492874"/>
            <a:ext cx="11028680" cy="276999"/>
          </a:xfrm>
          <a:prstGeom prst="rect">
            <a:avLst/>
          </a:prstGeom>
          <a:noFill/>
        </p:spPr>
        <p:txBody>
          <a:bodyPr wrap="square" rtlCol="0">
            <a:spAutoFit/>
          </a:bodyPr>
          <a:lstStyle/>
          <a:p>
            <a:r>
              <a:rPr lang="de-DE" sz="1200" dirty="0"/>
              <a:t>S</a:t>
            </a:r>
            <a:r>
              <a:rPr lang="aa-ET" sz="1200" dirty="0"/>
              <a:t>o</a:t>
            </a:r>
            <a:r>
              <a:rPr lang="de-DE" sz="1200" dirty="0"/>
              <a:t>u</a:t>
            </a:r>
            <a:r>
              <a:rPr lang="aa-ET" sz="1200" dirty="0"/>
              <a:t>r</a:t>
            </a:r>
            <a:r>
              <a:rPr lang="de-DE" sz="1200" dirty="0"/>
              <a:t>c</a:t>
            </a:r>
            <a:r>
              <a:rPr lang="aa-ET" sz="1200" dirty="0"/>
              <a:t>e: </a:t>
            </a:r>
            <a:r>
              <a:rPr lang="de-DE" sz="1200" dirty="0">
                <a:hlinkClick r:id="rId2"/>
              </a:rPr>
              <a:t>https://www.learnupon.com/blog/what-is-elearning/</a:t>
            </a:r>
            <a:endParaRPr lang="aa-ET" sz="1200" dirty="0"/>
          </a:p>
        </p:txBody>
      </p:sp>
      <p:sp>
        <p:nvSpPr>
          <p:cNvPr id="6" name="Chevron 5">
            <a:extLst>
              <a:ext uri="{FF2B5EF4-FFF2-40B4-BE49-F238E27FC236}">
                <a16:creationId xmlns:a16="http://schemas.microsoft.com/office/drawing/2014/main" id="{4FADF7B4-3800-40D9-ACE4-2E6DF54E3E0D}"/>
              </a:ext>
            </a:extLst>
          </p:cNvPr>
          <p:cNvSpPr/>
          <p:nvPr/>
        </p:nvSpPr>
        <p:spPr>
          <a:xfrm>
            <a:off x="951884" y="198538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5">
            <a:extLst>
              <a:ext uri="{FF2B5EF4-FFF2-40B4-BE49-F238E27FC236}">
                <a16:creationId xmlns:a16="http://schemas.microsoft.com/office/drawing/2014/main" id="{F5009CEF-E4D8-4F93-AD42-14D3CF3170A5}"/>
              </a:ext>
            </a:extLst>
          </p:cNvPr>
          <p:cNvSpPr/>
          <p:nvPr/>
        </p:nvSpPr>
        <p:spPr>
          <a:xfrm>
            <a:off x="951884" y="312707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5">
            <a:extLst>
              <a:ext uri="{FF2B5EF4-FFF2-40B4-BE49-F238E27FC236}">
                <a16:creationId xmlns:a16="http://schemas.microsoft.com/office/drawing/2014/main" id="{44D69D38-DF4A-4104-B9F1-D4ADEC98E583}"/>
              </a:ext>
            </a:extLst>
          </p:cNvPr>
          <p:cNvSpPr/>
          <p:nvPr/>
        </p:nvSpPr>
        <p:spPr>
          <a:xfrm>
            <a:off x="951884" y="4252203"/>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2187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What is e-learning?</a:t>
            </a:r>
          </a:p>
        </p:txBody>
      </p:sp>
      <p:sp>
        <p:nvSpPr>
          <p:cNvPr id="3" name="Content Placeholder 2"/>
          <p:cNvSpPr>
            <a:spLocks noGrp="1"/>
          </p:cNvSpPr>
          <p:nvPr>
            <p:ph idx="1"/>
          </p:nvPr>
        </p:nvSpPr>
        <p:spPr>
          <a:xfrm>
            <a:off x="782552" y="1715284"/>
            <a:ext cx="3306370" cy="4571217"/>
          </a:xfrm>
        </p:spPr>
        <p:txBody>
          <a:bodyPr numCol="1" spcCol="365760">
            <a:normAutofit/>
          </a:bodyPr>
          <a:lstStyle/>
          <a:p>
            <a:pPr marL="0" lvl="0" indent="0">
              <a:lnSpc>
                <a:spcPct val="110000"/>
              </a:lnSpc>
              <a:buClr>
                <a:srgbClr val="572678"/>
              </a:buClr>
              <a:buSzPts val="2800"/>
              <a:buNone/>
            </a:pPr>
            <a:endParaRPr lang="en-US" dirty="0">
              <a:solidFill>
                <a:srgbClr val="572678"/>
              </a:solidFill>
            </a:endParaRPr>
          </a:p>
          <a:p>
            <a:pPr marL="0" lvl="0" indent="0">
              <a:lnSpc>
                <a:spcPct val="110000"/>
              </a:lnSpc>
              <a:buClr>
                <a:srgbClr val="572678"/>
              </a:buClr>
              <a:buSzPts val="2800"/>
              <a:buNone/>
            </a:pPr>
            <a:r>
              <a:rPr lang="en-US" dirty="0">
                <a:solidFill>
                  <a:srgbClr val="572678"/>
                </a:solidFill>
              </a:rPr>
              <a:t>Basically, e-learning is training, learning, or education delivered online through a computer or any other digital device.</a:t>
            </a:r>
          </a:p>
          <a:p>
            <a:pPr marL="0" lvl="0" indent="0">
              <a:buClr>
                <a:srgbClr val="572678"/>
              </a:buClr>
              <a:buSzPts val="2800"/>
              <a:buNone/>
            </a:pPr>
            <a:endParaRPr lang="en-US" dirty="0">
              <a:solidFill>
                <a:srgbClr val="572678"/>
              </a:solidFill>
            </a:endParaRPr>
          </a:p>
          <a:p>
            <a:pPr marL="0" lvl="0" indent="0">
              <a:buClr>
                <a:srgbClr val="572678"/>
              </a:buClr>
              <a:buSzPts val="2800"/>
              <a:buNone/>
            </a:pPr>
            <a:endParaRPr lang="en-US" dirty="0">
              <a:solidFill>
                <a:srgbClr val="572678"/>
              </a:solidFill>
            </a:endParaRP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594" y="1715285"/>
            <a:ext cx="6312657" cy="4208438"/>
          </a:xfrm>
          <a:prstGeom prst="rect">
            <a:avLst/>
          </a:prstGeom>
        </p:spPr>
      </p:pic>
    </p:spTree>
    <p:extLst>
      <p:ext uri="{BB962C8B-B14F-4D97-AF65-F5344CB8AC3E}">
        <p14:creationId xmlns:p14="http://schemas.microsoft.com/office/powerpoint/2010/main" val="4285796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aa-ET" sz="2800" b="1" dirty="0">
                <a:solidFill>
                  <a:srgbClr val="572678"/>
                </a:solidFill>
                <a:latin typeface="Arial" panose="020B0604020202020204" pitchFamily="34" charset="0"/>
                <a:cs typeface="Arial" panose="020B0604020202020204" pitchFamily="34" charset="0"/>
              </a:rPr>
              <a:t>W</a:t>
            </a:r>
            <a:r>
              <a:rPr lang="de-DE" sz="2800" b="1" dirty="0">
                <a:solidFill>
                  <a:srgbClr val="572678"/>
                </a:solidFill>
                <a:latin typeface="Arial" panose="020B0604020202020204" pitchFamily="34" charset="0"/>
                <a:cs typeface="Arial" panose="020B0604020202020204" pitchFamily="34" charset="0"/>
              </a:rPr>
              <a:t>h</a:t>
            </a:r>
            <a:r>
              <a:rPr lang="aa-ET" sz="2800" b="1" dirty="0">
                <a:solidFill>
                  <a:srgbClr val="572678"/>
                </a:solidFill>
                <a:latin typeface="Arial" panose="020B0604020202020204" pitchFamily="34" charset="0"/>
                <a:cs typeface="Arial" panose="020B0604020202020204" pitchFamily="34" charset="0"/>
              </a:rPr>
              <a:t>a</a:t>
            </a:r>
            <a:r>
              <a:rPr lang="de-DE" sz="2800" b="1" dirty="0">
                <a:solidFill>
                  <a:srgbClr val="572678"/>
                </a:solidFill>
                <a:latin typeface="Arial" panose="020B0604020202020204" pitchFamily="34" charset="0"/>
                <a:cs typeface="Arial" panose="020B0604020202020204" pitchFamily="34" charset="0"/>
              </a:rPr>
              <a:t>t</a:t>
            </a:r>
            <a:r>
              <a:rPr lang="aa-ET" sz="2800" b="1" dirty="0">
                <a:solidFill>
                  <a:srgbClr val="572678"/>
                </a:solidFill>
                <a:latin typeface="Arial" panose="020B0604020202020204" pitchFamily="34" charset="0"/>
                <a:cs typeface="Arial" panose="020B0604020202020204" pitchFamily="34" charset="0"/>
              </a:rPr>
              <a:t> </a:t>
            </a:r>
            <a:r>
              <a:rPr lang="de-DE" sz="2800" b="1" dirty="0">
                <a:solidFill>
                  <a:srgbClr val="572678"/>
                </a:solidFill>
                <a:latin typeface="Arial" panose="020B0604020202020204" pitchFamily="34" charset="0"/>
                <a:cs typeface="Arial" panose="020B0604020202020204" pitchFamily="34" charset="0"/>
              </a:rPr>
              <a:t>a</a:t>
            </a:r>
            <a:r>
              <a:rPr lang="aa-ET" sz="2800" b="1" dirty="0">
                <a:solidFill>
                  <a:srgbClr val="572678"/>
                </a:solidFill>
                <a:latin typeface="Arial" panose="020B0604020202020204" pitchFamily="34" charset="0"/>
                <a:cs typeface="Arial" panose="020B0604020202020204" pitchFamily="34" charset="0"/>
              </a:rPr>
              <a:t>r</a:t>
            </a:r>
            <a:r>
              <a:rPr lang="de-DE" sz="2800" b="1" dirty="0">
                <a:solidFill>
                  <a:srgbClr val="572678"/>
                </a:solidFill>
                <a:latin typeface="Arial" panose="020B0604020202020204" pitchFamily="34" charset="0"/>
                <a:cs typeface="Arial" panose="020B0604020202020204" pitchFamily="34" charset="0"/>
              </a:rPr>
              <a:t>e</a:t>
            </a:r>
            <a:r>
              <a:rPr lang="aa-ET" sz="2800" b="1" dirty="0">
                <a:solidFill>
                  <a:srgbClr val="572678"/>
                </a:solidFill>
                <a:latin typeface="Arial" panose="020B0604020202020204" pitchFamily="34" charset="0"/>
                <a:cs typeface="Arial" panose="020B0604020202020204" pitchFamily="34" charset="0"/>
              </a:rPr>
              <a:t> the benefits of e-</a:t>
            </a:r>
            <a:r>
              <a:rPr lang="en-US" sz="2800" b="1" dirty="0">
                <a:solidFill>
                  <a:srgbClr val="572678"/>
                </a:solidFill>
                <a:latin typeface="Arial" panose="020B0604020202020204" pitchFamily="34" charset="0"/>
                <a:cs typeface="Arial" panose="020B0604020202020204" pitchFamily="34" charset="0"/>
              </a:rPr>
              <a:t>l</a:t>
            </a:r>
            <a:r>
              <a:rPr lang="aa-ET" sz="2800" b="1" dirty="0">
                <a:solidFill>
                  <a:srgbClr val="572678"/>
                </a:solidFill>
                <a:latin typeface="Arial" panose="020B0604020202020204" pitchFamily="34" charset="0"/>
                <a:cs typeface="Arial" panose="020B0604020202020204" pitchFamily="34" charset="0"/>
              </a:rPr>
              <a:t>earning</a:t>
            </a:r>
            <a:r>
              <a:rPr lang="en-US" sz="2800" b="1" dirty="0">
                <a:solidFill>
                  <a:srgbClr val="572678"/>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782552" y="1715284"/>
            <a:ext cx="10768218" cy="4571217"/>
          </a:xfrm>
        </p:spPr>
        <p:txBody>
          <a:bodyPr numCol="1" spcCol="365760">
            <a:normAutofit/>
          </a:bodyPr>
          <a:lstStyle/>
          <a:p>
            <a:pPr marL="0" lvl="0" indent="0">
              <a:spcBef>
                <a:spcPts val="0"/>
              </a:spcBef>
              <a:buClr>
                <a:srgbClr val="572678"/>
              </a:buClr>
              <a:buSzPts val="2800"/>
              <a:buNone/>
            </a:pPr>
            <a:r>
              <a:rPr lang="en-US" dirty="0">
                <a:solidFill>
                  <a:srgbClr val="572678"/>
                </a:solidFill>
              </a:rPr>
              <a:t>People use e-learning for a variety of reasons, whether it’s to develop new skills or learn remotely. The convenience and accessibility e-learning offers is huge:</a:t>
            </a:r>
          </a:p>
          <a:p>
            <a:pPr marL="0" lvl="0" indent="0">
              <a:spcBef>
                <a:spcPts val="0"/>
              </a:spcBef>
              <a:buClr>
                <a:srgbClr val="572678"/>
              </a:buClr>
              <a:buSzPts val="2800"/>
              <a:buNone/>
            </a:pPr>
            <a:endParaRPr lang="en-US" dirty="0">
              <a:solidFill>
                <a:srgbClr val="572678"/>
              </a:solidFill>
            </a:endParaRPr>
          </a:p>
          <a:p>
            <a:pPr marL="457200" lvl="1" indent="0">
              <a:spcBef>
                <a:spcPts val="0"/>
              </a:spcBef>
              <a:spcAft>
                <a:spcPts val="1200"/>
              </a:spcAft>
              <a:buClr>
                <a:srgbClr val="572678"/>
              </a:buClr>
              <a:buSzPts val="2800"/>
              <a:buNone/>
            </a:pPr>
            <a:r>
              <a:rPr lang="en-US" sz="2800" dirty="0">
                <a:solidFill>
                  <a:srgbClr val="572678"/>
                </a:solidFill>
              </a:rPr>
              <a:t>Cost effective, delivers significant cost savings </a:t>
            </a:r>
          </a:p>
          <a:p>
            <a:pPr marL="457200" lvl="1" indent="0">
              <a:spcBef>
                <a:spcPts val="0"/>
              </a:spcBef>
              <a:spcAft>
                <a:spcPts val="1200"/>
              </a:spcAft>
              <a:buClr>
                <a:srgbClr val="572678"/>
              </a:buClr>
              <a:buSzPts val="2800"/>
              <a:buNone/>
            </a:pPr>
            <a:r>
              <a:rPr lang="en-US" sz="2800" dirty="0">
                <a:solidFill>
                  <a:srgbClr val="572678"/>
                </a:solidFill>
              </a:rPr>
              <a:t>Offers greater flexibility  and convenient self-paced learning</a:t>
            </a:r>
          </a:p>
          <a:p>
            <a:pPr marL="457200" lvl="1" indent="0">
              <a:spcBef>
                <a:spcPts val="0"/>
              </a:spcBef>
              <a:spcAft>
                <a:spcPts val="1200"/>
              </a:spcAft>
              <a:buClr>
                <a:srgbClr val="572678"/>
              </a:buClr>
              <a:buSzPts val="2800"/>
              <a:buNone/>
            </a:pPr>
            <a:r>
              <a:rPr lang="en-US" sz="2800" dirty="0">
                <a:solidFill>
                  <a:srgbClr val="572678"/>
                </a:solidFill>
              </a:rPr>
              <a:t>Saves time - no commuting</a:t>
            </a:r>
          </a:p>
          <a:p>
            <a:pPr marL="457200" lvl="1" indent="0">
              <a:spcBef>
                <a:spcPts val="0"/>
              </a:spcBef>
              <a:spcAft>
                <a:spcPts val="1200"/>
              </a:spcAft>
              <a:buClr>
                <a:srgbClr val="572678"/>
              </a:buClr>
              <a:buSzPts val="2800"/>
              <a:buNone/>
            </a:pPr>
            <a:r>
              <a:rPr lang="en-US" sz="2800" dirty="0">
                <a:solidFill>
                  <a:srgbClr val="572678"/>
                </a:solidFill>
              </a:rPr>
              <a:t>Improves performance and productivity</a:t>
            </a:r>
          </a:p>
          <a:p>
            <a:pPr marL="457200" lvl="1" indent="0">
              <a:spcBef>
                <a:spcPts val="0"/>
              </a:spcBef>
              <a:spcAft>
                <a:spcPts val="1200"/>
              </a:spcAft>
              <a:buClr>
                <a:srgbClr val="572678"/>
              </a:buClr>
              <a:buSzPts val="2800"/>
              <a:buNone/>
            </a:pPr>
            <a:r>
              <a:rPr lang="en-US" sz="2800" dirty="0">
                <a:solidFill>
                  <a:srgbClr val="572678"/>
                </a:solidFill>
              </a:rPr>
              <a:t>Lower environmental Impact</a:t>
            </a:r>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5" name="Chevron 5">
            <a:extLst>
              <a:ext uri="{FF2B5EF4-FFF2-40B4-BE49-F238E27FC236}">
                <a16:creationId xmlns:a16="http://schemas.microsoft.com/office/drawing/2014/main" id="{81576F77-4C22-4DFB-9845-DD763E0CCC80}"/>
              </a:ext>
            </a:extLst>
          </p:cNvPr>
          <p:cNvSpPr/>
          <p:nvPr/>
        </p:nvSpPr>
        <p:spPr>
          <a:xfrm>
            <a:off x="885292" y="3278038"/>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a:extLst>
              <a:ext uri="{FF2B5EF4-FFF2-40B4-BE49-F238E27FC236}">
                <a16:creationId xmlns:a16="http://schemas.microsoft.com/office/drawing/2014/main" id="{91C6A13D-3755-4786-9381-2C7B2754186F}"/>
              </a:ext>
            </a:extLst>
          </p:cNvPr>
          <p:cNvSpPr/>
          <p:nvPr/>
        </p:nvSpPr>
        <p:spPr>
          <a:xfrm>
            <a:off x="885292" y="3849930"/>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5">
            <a:extLst>
              <a:ext uri="{FF2B5EF4-FFF2-40B4-BE49-F238E27FC236}">
                <a16:creationId xmlns:a16="http://schemas.microsoft.com/office/drawing/2014/main" id="{5C045E01-DCEA-4852-BFDE-4C7F1190016B}"/>
              </a:ext>
            </a:extLst>
          </p:cNvPr>
          <p:cNvSpPr/>
          <p:nvPr/>
        </p:nvSpPr>
        <p:spPr>
          <a:xfrm>
            <a:off x="885292" y="4345361"/>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5">
            <a:extLst>
              <a:ext uri="{FF2B5EF4-FFF2-40B4-BE49-F238E27FC236}">
                <a16:creationId xmlns:a16="http://schemas.microsoft.com/office/drawing/2014/main" id="{BE71D10F-A572-493B-9834-57D0FFB11B6F}"/>
              </a:ext>
            </a:extLst>
          </p:cNvPr>
          <p:cNvSpPr/>
          <p:nvPr/>
        </p:nvSpPr>
        <p:spPr>
          <a:xfrm>
            <a:off x="885292" y="4921178"/>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5">
            <a:extLst>
              <a:ext uri="{FF2B5EF4-FFF2-40B4-BE49-F238E27FC236}">
                <a16:creationId xmlns:a16="http://schemas.microsoft.com/office/drawing/2014/main" id="{06E6F79E-4597-4F2E-8072-2BDE64E032D0}"/>
              </a:ext>
            </a:extLst>
          </p:cNvPr>
          <p:cNvSpPr/>
          <p:nvPr/>
        </p:nvSpPr>
        <p:spPr>
          <a:xfrm>
            <a:off x="885292" y="5496995"/>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304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aa-ET" sz="2800" b="1" dirty="0">
                <a:solidFill>
                  <a:srgbClr val="572678"/>
                </a:solidFill>
                <a:latin typeface="Arial" panose="020B0604020202020204" pitchFamily="34" charset="0"/>
                <a:cs typeface="Arial" panose="020B0604020202020204" pitchFamily="34" charset="0"/>
              </a:rPr>
              <a:t>W</a:t>
            </a:r>
            <a:r>
              <a:rPr lang="de-DE" sz="2800" b="1" dirty="0">
                <a:solidFill>
                  <a:srgbClr val="572678"/>
                </a:solidFill>
                <a:latin typeface="Arial" panose="020B0604020202020204" pitchFamily="34" charset="0"/>
                <a:cs typeface="Arial" panose="020B0604020202020204" pitchFamily="34" charset="0"/>
              </a:rPr>
              <a:t>h</a:t>
            </a:r>
            <a:r>
              <a:rPr lang="aa-ET" sz="2800" b="1" dirty="0">
                <a:solidFill>
                  <a:srgbClr val="572678"/>
                </a:solidFill>
                <a:latin typeface="Arial" panose="020B0604020202020204" pitchFamily="34" charset="0"/>
                <a:cs typeface="Arial" panose="020B0604020202020204" pitchFamily="34" charset="0"/>
              </a:rPr>
              <a:t>a</a:t>
            </a:r>
            <a:r>
              <a:rPr lang="de-DE" sz="2800" b="1" dirty="0">
                <a:solidFill>
                  <a:srgbClr val="572678"/>
                </a:solidFill>
                <a:latin typeface="Arial" panose="020B0604020202020204" pitchFamily="34" charset="0"/>
                <a:cs typeface="Arial" panose="020B0604020202020204" pitchFamily="34" charset="0"/>
              </a:rPr>
              <a:t>t</a:t>
            </a:r>
            <a:r>
              <a:rPr lang="aa-ET" sz="2800" b="1" dirty="0">
                <a:solidFill>
                  <a:srgbClr val="572678"/>
                </a:solidFill>
                <a:latin typeface="Arial" panose="020B0604020202020204" pitchFamily="34" charset="0"/>
                <a:cs typeface="Arial" panose="020B0604020202020204" pitchFamily="34" charset="0"/>
              </a:rPr>
              <a:t> </a:t>
            </a:r>
            <a:r>
              <a:rPr lang="de-DE" sz="2800" b="1" dirty="0">
                <a:solidFill>
                  <a:srgbClr val="572678"/>
                </a:solidFill>
                <a:latin typeface="Arial" panose="020B0604020202020204" pitchFamily="34" charset="0"/>
                <a:cs typeface="Arial" panose="020B0604020202020204" pitchFamily="34" charset="0"/>
              </a:rPr>
              <a:t>a</a:t>
            </a:r>
            <a:r>
              <a:rPr lang="aa-ET" sz="2800" b="1" dirty="0">
                <a:solidFill>
                  <a:srgbClr val="572678"/>
                </a:solidFill>
                <a:latin typeface="Arial" panose="020B0604020202020204" pitchFamily="34" charset="0"/>
                <a:cs typeface="Arial" panose="020B0604020202020204" pitchFamily="34" charset="0"/>
              </a:rPr>
              <a:t>r</a:t>
            </a:r>
            <a:r>
              <a:rPr lang="de-DE" sz="2800" b="1" dirty="0">
                <a:solidFill>
                  <a:srgbClr val="572678"/>
                </a:solidFill>
                <a:latin typeface="Arial" panose="020B0604020202020204" pitchFamily="34" charset="0"/>
                <a:cs typeface="Arial" panose="020B0604020202020204" pitchFamily="34" charset="0"/>
              </a:rPr>
              <a:t>e</a:t>
            </a:r>
            <a:r>
              <a:rPr lang="aa-ET" sz="2800" b="1" dirty="0">
                <a:solidFill>
                  <a:srgbClr val="572678"/>
                </a:solidFill>
                <a:latin typeface="Arial" panose="020B0604020202020204" pitchFamily="34" charset="0"/>
                <a:cs typeface="Arial" panose="020B0604020202020204" pitchFamily="34" charset="0"/>
              </a:rPr>
              <a:t> d</a:t>
            </a:r>
            <a:r>
              <a:rPr lang="de-DE" sz="2800" b="1" dirty="0">
                <a:solidFill>
                  <a:srgbClr val="572678"/>
                </a:solidFill>
                <a:latin typeface="Arial" panose="020B0604020202020204" pitchFamily="34" charset="0"/>
                <a:cs typeface="Arial" panose="020B0604020202020204" pitchFamily="34" charset="0"/>
              </a:rPr>
              <a:t>isadvantages </a:t>
            </a:r>
            <a:r>
              <a:rPr lang="de-DE" sz="2800" b="1" dirty="0" err="1">
                <a:solidFill>
                  <a:srgbClr val="572678"/>
                </a:solidFill>
                <a:latin typeface="Arial" panose="020B0604020202020204" pitchFamily="34" charset="0"/>
                <a:cs typeface="Arial" panose="020B0604020202020204" pitchFamily="34" charset="0"/>
              </a:rPr>
              <a:t>of</a:t>
            </a:r>
            <a:r>
              <a:rPr lang="de-DE" sz="2800" b="1" dirty="0">
                <a:solidFill>
                  <a:srgbClr val="572678"/>
                </a:solidFill>
                <a:latin typeface="Arial" panose="020B0604020202020204" pitchFamily="34" charset="0"/>
                <a:cs typeface="Arial" panose="020B0604020202020204" pitchFamily="34" charset="0"/>
              </a:rPr>
              <a:t> </a:t>
            </a:r>
            <a:r>
              <a:rPr lang="aa-ET" sz="2800" b="1" dirty="0">
                <a:solidFill>
                  <a:srgbClr val="572678"/>
                </a:solidFill>
                <a:latin typeface="Arial" panose="020B0604020202020204" pitchFamily="34" charset="0"/>
                <a:cs typeface="Arial" panose="020B0604020202020204" pitchFamily="34" charset="0"/>
              </a:rPr>
              <a:t>e-</a:t>
            </a:r>
            <a:r>
              <a:rPr lang="en-US" sz="2800" b="1" dirty="0">
                <a:solidFill>
                  <a:srgbClr val="572678"/>
                </a:solidFill>
                <a:latin typeface="Arial" panose="020B0604020202020204" pitchFamily="34" charset="0"/>
                <a:cs typeface="Arial" panose="020B0604020202020204" pitchFamily="34" charset="0"/>
              </a:rPr>
              <a:t>l</a:t>
            </a:r>
            <a:r>
              <a:rPr lang="de-DE" sz="2800" b="1" dirty="0" err="1">
                <a:solidFill>
                  <a:srgbClr val="572678"/>
                </a:solidFill>
                <a:latin typeface="Arial" panose="020B0604020202020204" pitchFamily="34" charset="0"/>
                <a:cs typeface="Arial" panose="020B0604020202020204" pitchFamily="34" charset="0"/>
              </a:rPr>
              <a:t>earning</a:t>
            </a:r>
            <a:r>
              <a:rPr lang="en-US" sz="2800" b="1" dirty="0">
                <a:solidFill>
                  <a:srgbClr val="572678"/>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782551" y="1715284"/>
            <a:ext cx="11050463" cy="4571217"/>
          </a:xfrm>
        </p:spPr>
        <p:txBody>
          <a:bodyPr numCol="1" spcCol="365760">
            <a:normAutofit/>
          </a:bodyPr>
          <a:lstStyle/>
          <a:p>
            <a:pPr marL="0" lvl="0" indent="0">
              <a:spcBef>
                <a:spcPts val="0"/>
              </a:spcBef>
              <a:buClr>
                <a:srgbClr val="572678"/>
              </a:buClr>
              <a:buSzPts val="2800"/>
              <a:buNone/>
            </a:pPr>
            <a:r>
              <a:rPr lang="en-US" dirty="0">
                <a:solidFill>
                  <a:srgbClr val="572678"/>
                </a:solidFill>
              </a:rPr>
              <a:t>There are some e-Learning disadvantages such as:</a:t>
            </a:r>
          </a:p>
          <a:p>
            <a:pPr marL="0" lvl="0" indent="0">
              <a:spcBef>
                <a:spcPts val="0"/>
              </a:spcBef>
              <a:buClr>
                <a:srgbClr val="572678"/>
              </a:buClr>
              <a:buSzPts val="2800"/>
              <a:buNone/>
            </a:pPr>
            <a:endParaRPr lang="en-US" dirty="0">
              <a:solidFill>
                <a:srgbClr val="572678"/>
              </a:solidFill>
            </a:endParaRPr>
          </a:p>
          <a:p>
            <a:pPr marL="346075" lvl="0" indent="0">
              <a:spcAft>
                <a:spcPts val="600"/>
              </a:spcAft>
              <a:buClr>
                <a:srgbClr val="572678"/>
              </a:buClr>
              <a:buSzPts val="2800"/>
              <a:buNone/>
            </a:pPr>
            <a:r>
              <a:rPr lang="en-US" dirty="0">
                <a:solidFill>
                  <a:srgbClr val="572678"/>
                </a:solidFill>
              </a:rPr>
              <a:t>	Lack of social interaction </a:t>
            </a:r>
          </a:p>
          <a:p>
            <a:pPr marL="346075" lvl="0" indent="0">
              <a:spcAft>
                <a:spcPts val="600"/>
              </a:spcAft>
              <a:buClr>
                <a:srgbClr val="572678"/>
              </a:buClr>
              <a:buSzPts val="2800"/>
              <a:buNone/>
            </a:pPr>
            <a:r>
              <a:rPr lang="en-US" dirty="0">
                <a:solidFill>
                  <a:srgbClr val="572678"/>
                </a:solidFill>
              </a:rPr>
              <a:t>	High chances of distraction </a:t>
            </a:r>
          </a:p>
          <a:p>
            <a:pPr marL="346075" lvl="0" indent="0">
              <a:spcAft>
                <a:spcPts val="600"/>
              </a:spcAft>
              <a:buClr>
                <a:srgbClr val="572678"/>
              </a:buClr>
              <a:buSzPts val="2800"/>
              <a:buNone/>
            </a:pPr>
            <a:r>
              <a:rPr lang="en-US" dirty="0">
                <a:solidFill>
                  <a:srgbClr val="572678"/>
                </a:solidFill>
              </a:rPr>
              <a:t>	Costly and complicated technology </a:t>
            </a:r>
          </a:p>
          <a:p>
            <a:pPr marL="346075" lvl="0" indent="0">
              <a:spcAft>
                <a:spcPts val="600"/>
              </a:spcAft>
              <a:buClr>
                <a:srgbClr val="572678"/>
              </a:buClr>
              <a:buSzPts val="2800"/>
              <a:buNone/>
            </a:pPr>
            <a:r>
              <a:rPr lang="en-US" dirty="0">
                <a:solidFill>
                  <a:srgbClr val="572678"/>
                </a:solidFill>
              </a:rPr>
              <a:t>	Questionable credibility of online degrees</a:t>
            </a:r>
          </a:p>
          <a:p>
            <a:pPr marL="346075" lvl="0" indent="0">
              <a:buClr>
                <a:srgbClr val="572678"/>
              </a:buClr>
              <a:buSzPts val="2800"/>
              <a:buNone/>
            </a:pPr>
            <a:endParaRPr lang="en-US" dirty="0">
              <a:solidFill>
                <a:srgbClr val="572678"/>
              </a:solidFill>
            </a:endParaRPr>
          </a:p>
          <a:p>
            <a:pPr marL="0" lvl="0" indent="0">
              <a:buClr>
                <a:srgbClr val="572678"/>
              </a:buClr>
              <a:buSzPts val="2800"/>
              <a:buNone/>
            </a:pPr>
            <a:r>
              <a:rPr lang="en-US" dirty="0">
                <a:solidFill>
                  <a:srgbClr val="572678"/>
                </a:solidFill>
              </a:rPr>
              <a:t>Most of them can be addressed in the learning process.</a:t>
            </a:r>
            <a:endParaRPr lang="en-US" dirty="0"/>
          </a:p>
        </p:txBody>
      </p:sp>
      <p:cxnSp>
        <p:nvCxnSpPr>
          <p:cNvPr id="4" name="Łącznik prosty 27">
            <a:extLst>
              <a:ext uri="{FF2B5EF4-FFF2-40B4-BE49-F238E27FC236}">
                <a16:creationId xmlns:a16="http://schemas.microsoft.com/office/drawing/2014/main"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5" name="Chevron 5">
            <a:extLst>
              <a:ext uri="{FF2B5EF4-FFF2-40B4-BE49-F238E27FC236}">
                <a16:creationId xmlns:a16="http://schemas.microsoft.com/office/drawing/2014/main" id="{3C9FECA1-1AAC-4E10-97EC-82EFD8D0437D}"/>
              </a:ext>
            </a:extLst>
          </p:cNvPr>
          <p:cNvSpPr/>
          <p:nvPr/>
        </p:nvSpPr>
        <p:spPr>
          <a:xfrm>
            <a:off x="1241023" y="2713803"/>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a:extLst>
              <a:ext uri="{FF2B5EF4-FFF2-40B4-BE49-F238E27FC236}">
                <a16:creationId xmlns:a16="http://schemas.microsoft.com/office/drawing/2014/main" id="{89BDA691-72EF-4D4B-BB13-60F366822169}"/>
              </a:ext>
            </a:extLst>
          </p:cNvPr>
          <p:cNvSpPr/>
          <p:nvPr/>
        </p:nvSpPr>
        <p:spPr>
          <a:xfrm>
            <a:off x="1241023" y="3278038"/>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5">
            <a:extLst>
              <a:ext uri="{FF2B5EF4-FFF2-40B4-BE49-F238E27FC236}">
                <a16:creationId xmlns:a16="http://schemas.microsoft.com/office/drawing/2014/main" id="{5AE8B36C-3967-4D3B-9AA4-C8C31C11492D}"/>
              </a:ext>
            </a:extLst>
          </p:cNvPr>
          <p:cNvSpPr/>
          <p:nvPr/>
        </p:nvSpPr>
        <p:spPr>
          <a:xfrm>
            <a:off x="1211944" y="3842273"/>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5">
            <a:extLst>
              <a:ext uri="{FF2B5EF4-FFF2-40B4-BE49-F238E27FC236}">
                <a16:creationId xmlns:a16="http://schemas.microsoft.com/office/drawing/2014/main" id="{20C75F2F-C2E5-4C27-BA99-1CF4FE97AA4C}"/>
              </a:ext>
            </a:extLst>
          </p:cNvPr>
          <p:cNvSpPr/>
          <p:nvPr/>
        </p:nvSpPr>
        <p:spPr>
          <a:xfrm>
            <a:off x="1241023" y="4500152"/>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964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1261</Words>
  <Application>Microsoft Office PowerPoint</Application>
  <PresentationFormat>Widescreen</PresentationFormat>
  <Paragraphs>228</Paragraphs>
  <Slides>48</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FINLIT Learning Environment</vt:lpstr>
      <vt:lpstr>Financial literacy through public libraries</vt:lpstr>
      <vt:lpstr>Elka Zlateva</vt:lpstr>
      <vt:lpstr>In this presentation</vt:lpstr>
      <vt:lpstr>E-learning overview   what is e-learning,  benefits and disadvantages, how to deliver e-learning</vt:lpstr>
      <vt:lpstr>What is e-learning?</vt:lpstr>
      <vt:lpstr>What is e-learning?</vt:lpstr>
      <vt:lpstr>What are the benefits of e-learning?</vt:lpstr>
      <vt:lpstr>What are disadvantages of e-learning?</vt:lpstr>
      <vt:lpstr>Different types of e-learning</vt:lpstr>
      <vt:lpstr>Synchronous training </vt:lpstr>
      <vt:lpstr>Asynchronous training </vt:lpstr>
      <vt:lpstr>How to deliver e-learning? - LMS </vt:lpstr>
      <vt:lpstr>How to deliver e-learning? - LMS</vt:lpstr>
      <vt:lpstr>How to deliver e-learning? - Webinars</vt:lpstr>
      <vt:lpstr>FINLIT  project  is  about  e-learning</vt:lpstr>
      <vt:lpstr>PowerPoint Presentation</vt:lpstr>
      <vt:lpstr>FINLIT Website and learning environment  LMS platform and extensions, web site structure, user roles</vt:lpstr>
      <vt:lpstr>FINLIT Website and learning environment</vt:lpstr>
      <vt:lpstr>FINLIT project requirements 1/2</vt:lpstr>
      <vt:lpstr>FINLIT project requirements 2/2</vt:lpstr>
      <vt:lpstr>FINLIT Learning Platform is based on Moodle</vt:lpstr>
      <vt:lpstr>FINLIT - Moodle+</vt:lpstr>
      <vt:lpstr>FINLIT Learning Platform Extensions</vt:lpstr>
      <vt:lpstr>FINLIT Learning Platform Extensions – examples </vt:lpstr>
      <vt:lpstr>FINLIT Learning Platform Extensions – examples </vt:lpstr>
      <vt:lpstr>FINLIT Learning Platform Extensions</vt:lpstr>
      <vt:lpstr>FINLIT Learning Platform Extensions - BigBlueButton Webinars</vt:lpstr>
      <vt:lpstr>FINLIT Home Page</vt:lpstr>
      <vt:lpstr>FINLIT Web Site Structure</vt:lpstr>
      <vt:lpstr>FINLIT Learning Platform User Roles and Users</vt:lpstr>
      <vt:lpstr>FINLIT Learning Platform User Roles 1/2</vt:lpstr>
      <vt:lpstr>FINLIT Learning Platform User Roles 2/2</vt:lpstr>
      <vt:lpstr>FINLIT platform functionalities   User registration and log in, User dashboard, Learning content</vt:lpstr>
      <vt:lpstr>FINLIT Learning Platform Registration</vt:lpstr>
      <vt:lpstr>FINLIT Learning Platform User Registration Video</vt:lpstr>
      <vt:lpstr>FINLIT Learning Platform Log in</vt:lpstr>
      <vt:lpstr>FINLIT Learning Platform Log in Video</vt:lpstr>
      <vt:lpstr>FINLIT Learning Environment – User Dashboard</vt:lpstr>
      <vt:lpstr>FINLIT Learning Environment – User Dashboard</vt:lpstr>
      <vt:lpstr>FINLIT Learning content</vt:lpstr>
      <vt:lpstr>Explore course content, scroll down the page</vt:lpstr>
      <vt:lpstr>Explore course content</vt:lpstr>
      <vt:lpstr>Read course content slide by slide, module by module </vt:lpstr>
      <vt:lpstr>PowerPoint Presentation</vt:lpstr>
      <vt:lpstr>PowerPoint Presentation</vt:lpstr>
      <vt:lpstr>PowerPoint Presentation</vt:lpstr>
      <vt:lpstr>https://finlit.eu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FINLIT Learning Environment</dc:title>
  <dc:creator>Nikolay Zlatev</dc:creator>
  <cp:lastModifiedBy>Nikolay Zlatev</cp:lastModifiedBy>
  <cp:revision>12</cp:revision>
  <dcterms:created xsi:type="dcterms:W3CDTF">2020-07-02T12:44:07Z</dcterms:created>
  <dcterms:modified xsi:type="dcterms:W3CDTF">2020-07-03T06:03:49Z</dcterms:modified>
</cp:coreProperties>
</file>