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341" r:id="rId3"/>
    <p:sldId id="342" r:id="rId4"/>
    <p:sldId id="258" r:id="rId5"/>
    <p:sldId id="343" r:id="rId6"/>
    <p:sldId id="306" r:id="rId7"/>
    <p:sldId id="302" r:id="rId8"/>
    <p:sldId id="353" r:id="rId9"/>
    <p:sldId id="355" r:id="rId10"/>
    <p:sldId id="360" r:id="rId11"/>
    <p:sldId id="363" r:id="rId12"/>
    <p:sldId id="364" r:id="rId13"/>
    <p:sldId id="310" r:id="rId14"/>
    <p:sldId id="361" r:id="rId15"/>
    <p:sldId id="292" r:id="rId16"/>
    <p:sldId id="307" r:id="rId17"/>
    <p:sldId id="319" r:id="rId18"/>
    <p:sldId id="293" r:id="rId19"/>
    <p:sldId id="300" r:id="rId20"/>
    <p:sldId id="324" r:id="rId21"/>
    <p:sldId id="345" r:id="rId22"/>
    <p:sldId id="321" r:id="rId23"/>
    <p:sldId id="262" r:id="rId24"/>
    <p:sldId id="311" r:id="rId25"/>
    <p:sldId id="312" r:id="rId26"/>
    <p:sldId id="365" r:id="rId27"/>
    <p:sldId id="366" r:id="rId28"/>
    <p:sldId id="362" r:id="rId29"/>
    <p:sldId id="298" r:id="rId30"/>
    <p:sldId id="374" r:id="rId31"/>
    <p:sldId id="280" r:id="rId32"/>
    <p:sldId id="281" r:id="rId33"/>
    <p:sldId id="282" r:id="rId34"/>
    <p:sldId id="367" r:id="rId35"/>
    <p:sldId id="256" r:id="rId36"/>
    <p:sldId id="376" r:id="rId37"/>
    <p:sldId id="346" r:id="rId38"/>
    <p:sldId id="368" r:id="rId39"/>
    <p:sldId id="372" r:id="rId40"/>
    <p:sldId id="370" r:id="rId41"/>
    <p:sldId id="373" r:id="rId42"/>
    <p:sldId id="377" r:id="rId43"/>
    <p:sldId id="369" r:id="rId44"/>
    <p:sldId id="356" r:id="rId45"/>
    <p:sldId id="35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576436-BE88-4955-97FA-DB493290CDAA}">
          <p14:sldIdLst>
            <p14:sldId id="257"/>
            <p14:sldId id="341"/>
            <p14:sldId id="342"/>
            <p14:sldId id="258"/>
            <p14:sldId id="343"/>
            <p14:sldId id="306"/>
            <p14:sldId id="302"/>
            <p14:sldId id="353"/>
            <p14:sldId id="355"/>
            <p14:sldId id="360"/>
            <p14:sldId id="363"/>
            <p14:sldId id="364"/>
            <p14:sldId id="310"/>
            <p14:sldId id="361"/>
            <p14:sldId id="292"/>
            <p14:sldId id="307"/>
            <p14:sldId id="319"/>
            <p14:sldId id="293"/>
            <p14:sldId id="300"/>
            <p14:sldId id="324"/>
            <p14:sldId id="345"/>
            <p14:sldId id="321"/>
            <p14:sldId id="262"/>
            <p14:sldId id="311"/>
            <p14:sldId id="312"/>
            <p14:sldId id="365"/>
            <p14:sldId id="366"/>
            <p14:sldId id="362"/>
            <p14:sldId id="298"/>
            <p14:sldId id="374"/>
            <p14:sldId id="280"/>
            <p14:sldId id="281"/>
            <p14:sldId id="282"/>
            <p14:sldId id="367"/>
            <p14:sldId id="256"/>
            <p14:sldId id="376"/>
            <p14:sldId id="346"/>
            <p14:sldId id="368"/>
            <p14:sldId id="372"/>
            <p14:sldId id="370"/>
            <p14:sldId id="373"/>
            <p14:sldId id="377"/>
            <p14:sldId id="369"/>
          </p14:sldIdLst>
        </p14:section>
        <p14:section name="Untitled Section" id="{D9E6F732-83B5-4B5F-B76C-B0E3081F6C0A}">
          <p14:sldIdLst>
            <p14:sldId id="356"/>
            <p14:sldId id="35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y Zlatev" initials="NZ" lastIdx="2" clrIdx="0">
    <p:extLst>
      <p:ext uri="{19B8F6BF-5375-455C-9EA6-DF929625EA0E}">
        <p15:presenceInfo xmlns:p15="http://schemas.microsoft.com/office/powerpoint/2012/main" userId="56bafd22807c16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2678"/>
    <a:srgbClr val="D40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839" autoAdjust="0"/>
    <p:restoredTop sz="94660"/>
  </p:normalViewPr>
  <p:slideViewPr>
    <p:cSldViewPr snapToGrid="0">
      <p:cViewPr varScale="1">
        <p:scale>
          <a:sx n="89" d="100"/>
          <a:sy n="89" d="100"/>
        </p:scale>
        <p:origin x="149" y="72"/>
      </p:cViewPr>
      <p:guideLst/>
    </p:cSldViewPr>
  </p:slideViewPr>
  <p:notesTextViewPr>
    <p:cViewPr>
      <p:scale>
        <a:sx n="1" d="1"/>
        <a:sy n="1" d="1"/>
      </p:scale>
      <p:origin x="0" y="0"/>
    </p:cViewPr>
  </p:notesTextViewPr>
  <p:sorterViewPr>
    <p:cViewPr varScale="1">
      <p:scale>
        <a:sx n="1" d="1"/>
        <a:sy n="1" d="1"/>
      </p:scale>
      <p:origin x="0" y="-5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5E8B07-D13F-44F1-8F90-F404AB2ACD16}" type="doc">
      <dgm:prSet loTypeId="urn:microsoft.com/office/officeart/2009/3/layout/SnapshotPictureList" loCatId="picture" qsTypeId="urn:microsoft.com/office/officeart/2005/8/quickstyle/simple1" qsCatId="simple" csTypeId="urn:microsoft.com/office/officeart/2005/8/colors/accent1_2" csCatId="accent1" phldr="1"/>
      <dgm:spPr/>
    </dgm:pt>
    <dgm:pt modelId="{B620107B-1315-486F-BEBC-B58CC8A1153A}">
      <dgm:prSet phldrT="[Tekst]"/>
      <dgm:spPr/>
      <dgm:t>
        <a:bodyPr/>
        <a:lstStyle/>
        <a:p>
          <a:endParaRPr lang="pl-PL" dirty="0"/>
        </a:p>
      </dgm:t>
    </dgm:pt>
    <dgm:pt modelId="{599E54D6-8D68-4901-BBBC-AA681313B0A2}" type="parTrans" cxnId="{0B080F97-CAEC-4E26-903E-0945D825809C}">
      <dgm:prSet/>
      <dgm:spPr/>
      <dgm:t>
        <a:bodyPr/>
        <a:lstStyle/>
        <a:p>
          <a:endParaRPr lang="pl-PL"/>
        </a:p>
      </dgm:t>
    </dgm:pt>
    <dgm:pt modelId="{7B476A00-EA24-4512-B896-7308880ABE88}" type="sibTrans" cxnId="{0B080F97-CAEC-4E26-903E-0945D825809C}">
      <dgm:prSet/>
      <dgm:spPr>
        <a:ln>
          <a:noFill/>
        </a:ln>
      </dgm:spPr>
      <dgm:t>
        <a:bodyPr/>
        <a:lstStyle/>
        <a:p>
          <a:endParaRPr lang="pl-PL"/>
        </a:p>
      </dgm:t>
    </dgm:pt>
    <dgm:pt modelId="{6BDDB824-BC82-49DD-9FD9-02BB007081CC}" type="pres">
      <dgm:prSet presAssocID="{0F5E8B07-D13F-44F1-8F90-F404AB2ACD16}" presName="Name0" presStyleCnt="0">
        <dgm:presLayoutVars>
          <dgm:chMax/>
          <dgm:chPref/>
          <dgm:dir/>
          <dgm:animLvl val="lvl"/>
        </dgm:presLayoutVars>
      </dgm:prSet>
      <dgm:spPr/>
    </dgm:pt>
    <dgm:pt modelId="{B1CE8FB7-2A9F-44F6-AB42-442476679C45}" type="pres">
      <dgm:prSet presAssocID="{B620107B-1315-486F-BEBC-B58CC8A1153A}" presName="composite" presStyleCnt="0"/>
      <dgm:spPr/>
    </dgm:pt>
    <dgm:pt modelId="{0C46779C-6AC2-4F2E-BA51-C849D1212DA6}" type="pres">
      <dgm:prSet presAssocID="{B620107B-1315-486F-BEBC-B58CC8A1153A}" presName="ParentAccentShape" presStyleLbl="trBgShp" presStyleIdx="0" presStyleCnt="1" custLinFactNeighborX="25094" custLinFactNeighborY="11675"/>
      <dgm:spPr>
        <a:noFill/>
        <a:ln>
          <a:noFill/>
        </a:ln>
      </dgm:spPr>
    </dgm:pt>
    <dgm:pt modelId="{ACAF91AC-331C-46F4-BBA3-DA046C523848}" type="pres">
      <dgm:prSet presAssocID="{B620107B-1315-486F-BEBC-B58CC8A1153A}" presName="ParentText" presStyleLbl="revTx" presStyleIdx="0" presStyleCnt="2">
        <dgm:presLayoutVars>
          <dgm:chMax val="1"/>
          <dgm:chPref val="1"/>
          <dgm:bulletEnabled val="1"/>
        </dgm:presLayoutVars>
      </dgm:prSet>
      <dgm:spPr/>
      <dgm:t>
        <a:bodyPr/>
        <a:lstStyle/>
        <a:p>
          <a:endParaRPr lang="en-US"/>
        </a:p>
      </dgm:t>
    </dgm:pt>
    <dgm:pt modelId="{4E8EF828-EB5B-42CA-9692-ED6C256F17EA}" type="pres">
      <dgm:prSet presAssocID="{B620107B-1315-486F-BEBC-B58CC8A1153A}" presName="ChildText" presStyleLbl="revTx" presStyleIdx="1" presStyleCnt="2">
        <dgm:presLayoutVars>
          <dgm:chMax val="0"/>
          <dgm:chPref val="0"/>
        </dgm:presLayoutVars>
      </dgm:prSet>
      <dgm:spPr/>
    </dgm:pt>
    <dgm:pt modelId="{CA8FB11D-C761-4C12-9316-333E3892D256}" type="pres">
      <dgm:prSet presAssocID="{B620107B-1315-486F-BEBC-B58CC8A1153A}" presName="ChildAccentShape" presStyleLbl="trBgShp" presStyleIdx="0" presStyleCnt="1"/>
      <dgm:spPr/>
    </dgm:pt>
    <dgm:pt modelId="{17403630-2A2B-4B68-B743-A7ABA8FCBAF4}" type="pres">
      <dgm:prSet presAssocID="{B620107B-1315-486F-BEBC-B58CC8A1153A}" presName="Image" presStyleLbl="alignImgPlace1" presStyleIdx="0" presStyleCnt="1" custScaleX="118037" custScaleY="124438" custLinFactNeighborX="29496" custLinFactNeighborY="6180"/>
      <dgm:spPr>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a:noFill/>
        </a:ln>
      </dgm:spPr>
    </dgm:pt>
  </dgm:ptLst>
  <dgm:cxnLst>
    <dgm:cxn modelId="{0B080F97-CAEC-4E26-903E-0945D825809C}" srcId="{0F5E8B07-D13F-44F1-8F90-F404AB2ACD16}" destId="{B620107B-1315-486F-BEBC-B58CC8A1153A}" srcOrd="0" destOrd="0" parTransId="{599E54D6-8D68-4901-BBBC-AA681313B0A2}" sibTransId="{7B476A00-EA24-4512-B896-7308880ABE88}"/>
    <dgm:cxn modelId="{E529A5B8-0A3B-41ED-8969-02155B4AD9FD}" type="presOf" srcId="{0F5E8B07-D13F-44F1-8F90-F404AB2ACD16}" destId="{6BDDB824-BC82-49DD-9FD9-02BB007081CC}" srcOrd="0" destOrd="0" presId="urn:microsoft.com/office/officeart/2009/3/layout/SnapshotPictureList"/>
    <dgm:cxn modelId="{7B5685EA-7EA0-4B4E-BA01-ECC63DB029FE}" type="presOf" srcId="{B620107B-1315-486F-BEBC-B58CC8A1153A}" destId="{ACAF91AC-331C-46F4-BBA3-DA046C523848}" srcOrd="0" destOrd="0" presId="urn:microsoft.com/office/officeart/2009/3/layout/SnapshotPictureList"/>
    <dgm:cxn modelId="{3D237EAE-8659-4AAB-BF50-618961D4128B}" type="presParOf" srcId="{6BDDB824-BC82-49DD-9FD9-02BB007081CC}" destId="{B1CE8FB7-2A9F-44F6-AB42-442476679C45}" srcOrd="0" destOrd="0" presId="urn:microsoft.com/office/officeart/2009/3/layout/SnapshotPictureList"/>
    <dgm:cxn modelId="{1F563DAE-861C-46A0-AEA4-07CFAA1F8C23}" type="presParOf" srcId="{B1CE8FB7-2A9F-44F6-AB42-442476679C45}" destId="{0C46779C-6AC2-4F2E-BA51-C849D1212DA6}" srcOrd="0" destOrd="0" presId="urn:microsoft.com/office/officeart/2009/3/layout/SnapshotPictureList"/>
    <dgm:cxn modelId="{8C9B8292-D7BA-469C-B55B-A3AF0683CB07}" type="presParOf" srcId="{B1CE8FB7-2A9F-44F6-AB42-442476679C45}" destId="{ACAF91AC-331C-46F4-BBA3-DA046C523848}" srcOrd="1" destOrd="0" presId="urn:microsoft.com/office/officeart/2009/3/layout/SnapshotPictureList"/>
    <dgm:cxn modelId="{A44E37C2-95E9-4851-A6E0-E176599495CC}" type="presParOf" srcId="{B1CE8FB7-2A9F-44F6-AB42-442476679C45}" destId="{4E8EF828-EB5B-42CA-9692-ED6C256F17EA}" srcOrd="2" destOrd="0" presId="urn:microsoft.com/office/officeart/2009/3/layout/SnapshotPictureList"/>
    <dgm:cxn modelId="{2ADE6EAB-C151-4628-B9FA-DBB979B7DF88}" type="presParOf" srcId="{B1CE8FB7-2A9F-44F6-AB42-442476679C45}" destId="{CA8FB11D-C761-4C12-9316-333E3892D256}" srcOrd="3" destOrd="0" presId="urn:microsoft.com/office/officeart/2009/3/layout/SnapshotPictureList"/>
    <dgm:cxn modelId="{42376822-CE52-4889-83CB-4BAF72261233}" type="presParOf" srcId="{B1CE8FB7-2A9F-44F6-AB42-442476679C45}" destId="{17403630-2A2B-4B68-B743-A7ABA8FCBAF4}" srcOrd="4" destOrd="0" presId="urn:microsoft.com/office/officeart/2009/3/layout/SnapshotPicture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E8B07-D13F-44F1-8F90-F404AB2ACD16}"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B620107B-1315-486F-BEBC-B58CC8A1153A}">
      <dgm:prSet phldrT="[Tekst]"/>
      <dgm:spPr/>
      <dgm:t>
        <a:bodyPr/>
        <a:lstStyle/>
        <a:p>
          <a:endParaRPr lang="pl-PL" dirty="0"/>
        </a:p>
      </dgm:t>
    </dgm:pt>
    <dgm:pt modelId="{599E54D6-8D68-4901-BBBC-AA681313B0A2}" type="parTrans" cxnId="{0B080F97-CAEC-4E26-903E-0945D825809C}">
      <dgm:prSet/>
      <dgm:spPr/>
      <dgm:t>
        <a:bodyPr/>
        <a:lstStyle/>
        <a:p>
          <a:endParaRPr lang="pl-PL"/>
        </a:p>
      </dgm:t>
    </dgm:pt>
    <dgm:pt modelId="{7B476A00-EA24-4512-B896-7308880ABE88}" type="sibTrans" cxnId="{0B080F97-CAEC-4E26-903E-0945D825809C}">
      <dgm:prSet/>
      <dgm:spPr>
        <a:ln>
          <a:noFill/>
        </a:ln>
      </dgm:spPr>
      <dgm:t>
        <a:bodyPr/>
        <a:lstStyle/>
        <a:p>
          <a:endParaRPr lang="pl-PL"/>
        </a:p>
      </dgm:t>
    </dgm:pt>
    <dgm:pt modelId="{ABD735B6-A33C-4DC5-ABE8-C3DB70523ADD}" type="pres">
      <dgm:prSet presAssocID="{0F5E8B07-D13F-44F1-8F90-F404AB2ACD16}" presName="Name0" presStyleCnt="0">
        <dgm:presLayoutVars>
          <dgm:chMax val="7"/>
          <dgm:chPref val="7"/>
          <dgm:dir/>
        </dgm:presLayoutVars>
      </dgm:prSet>
      <dgm:spPr/>
    </dgm:pt>
    <dgm:pt modelId="{91E109C6-0BD7-46A1-AA1E-2851DF054CAE}" type="pres">
      <dgm:prSet presAssocID="{0F5E8B07-D13F-44F1-8F90-F404AB2ACD16}" presName="Name1" presStyleCnt="0"/>
      <dgm:spPr/>
    </dgm:pt>
    <dgm:pt modelId="{04D6E6FF-E56D-489B-8F5D-45C565B39500}" type="pres">
      <dgm:prSet presAssocID="{7B476A00-EA24-4512-B896-7308880ABE88}" presName="picture_1" presStyleCnt="0"/>
      <dgm:spPr/>
    </dgm:pt>
    <dgm:pt modelId="{50772982-679E-48DE-9787-E3492421E804}" type="pres">
      <dgm:prSet presAssocID="{7B476A00-EA24-4512-B896-7308880ABE88}" presName="pictureRepeatNode" presStyleLbl="alignImgPlace1" presStyleIdx="0" presStyleCnt="1" custLinFactX="200000" custLinFactY="27997" custLinFactNeighborX="266502" custLinFactNeighborY="100000"/>
      <dgm:spPr/>
      <dgm:t>
        <a:bodyPr/>
        <a:lstStyle/>
        <a:p>
          <a:endParaRPr lang="en-US"/>
        </a:p>
      </dgm:t>
    </dgm:pt>
    <dgm:pt modelId="{8E1053F7-4746-4314-8896-684A8034F8CC}" type="pres">
      <dgm:prSet presAssocID="{B620107B-1315-486F-BEBC-B58CC8A1153A}" presName="text_1" presStyleLbl="node1" presStyleIdx="0" presStyleCnt="0">
        <dgm:presLayoutVars>
          <dgm:bulletEnabled val="1"/>
        </dgm:presLayoutVars>
      </dgm:prSet>
      <dgm:spPr/>
      <dgm:t>
        <a:bodyPr/>
        <a:lstStyle/>
        <a:p>
          <a:endParaRPr lang="en-US"/>
        </a:p>
      </dgm:t>
    </dgm:pt>
  </dgm:ptLst>
  <dgm:cxnLst>
    <dgm:cxn modelId="{0B080F97-CAEC-4E26-903E-0945D825809C}" srcId="{0F5E8B07-D13F-44F1-8F90-F404AB2ACD16}" destId="{B620107B-1315-486F-BEBC-B58CC8A1153A}" srcOrd="0" destOrd="0" parTransId="{599E54D6-8D68-4901-BBBC-AA681313B0A2}" sibTransId="{7B476A00-EA24-4512-B896-7308880ABE88}"/>
    <dgm:cxn modelId="{2A74870E-8BA0-40E8-B650-04352FC40633}" type="presOf" srcId="{7B476A00-EA24-4512-B896-7308880ABE88}" destId="{50772982-679E-48DE-9787-E3492421E804}" srcOrd="0" destOrd="0" presId="urn:microsoft.com/office/officeart/2008/layout/CircularPictureCallout"/>
    <dgm:cxn modelId="{A7E26AB9-E780-4A3C-8AF4-8DFD873CF5E1}" type="presOf" srcId="{B620107B-1315-486F-BEBC-B58CC8A1153A}" destId="{8E1053F7-4746-4314-8896-684A8034F8CC}" srcOrd="0" destOrd="0" presId="urn:microsoft.com/office/officeart/2008/layout/CircularPictureCallout"/>
    <dgm:cxn modelId="{76451404-E8AE-427B-8031-444897837C54}" type="presOf" srcId="{0F5E8B07-D13F-44F1-8F90-F404AB2ACD16}" destId="{ABD735B6-A33C-4DC5-ABE8-C3DB70523ADD}" srcOrd="0" destOrd="0" presId="urn:microsoft.com/office/officeart/2008/layout/CircularPictureCallout"/>
    <dgm:cxn modelId="{DAADF6E7-CBC1-4A01-972A-B62F78264F81}" type="presParOf" srcId="{ABD735B6-A33C-4DC5-ABE8-C3DB70523ADD}" destId="{91E109C6-0BD7-46A1-AA1E-2851DF054CAE}" srcOrd="0" destOrd="0" presId="urn:microsoft.com/office/officeart/2008/layout/CircularPictureCallout"/>
    <dgm:cxn modelId="{896A3EF3-DC71-44D1-B998-8711A890E9FF}" type="presParOf" srcId="{91E109C6-0BD7-46A1-AA1E-2851DF054CAE}" destId="{04D6E6FF-E56D-489B-8F5D-45C565B39500}" srcOrd="0" destOrd="0" presId="urn:microsoft.com/office/officeart/2008/layout/CircularPictureCallout"/>
    <dgm:cxn modelId="{2CE20331-9553-42C9-B9CC-779B1D3C711A}" type="presParOf" srcId="{04D6E6FF-E56D-489B-8F5D-45C565B39500}" destId="{50772982-679E-48DE-9787-E3492421E804}" srcOrd="0" destOrd="0" presId="urn:microsoft.com/office/officeart/2008/layout/CircularPictureCallout"/>
    <dgm:cxn modelId="{60B2EB1F-1A92-4596-98A6-D905598AD446}" type="presParOf" srcId="{91E109C6-0BD7-46A1-AA1E-2851DF054CAE}" destId="{8E1053F7-4746-4314-8896-684A8034F8CC}" srcOrd="1"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6779C-6AC2-4F2E-BA51-C849D1212DA6}">
      <dsp:nvSpPr>
        <dsp:cNvPr id="0" name=""/>
        <dsp:cNvSpPr/>
      </dsp:nvSpPr>
      <dsp:spPr>
        <a:xfrm>
          <a:off x="876025" y="215510"/>
          <a:ext cx="1285082" cy="914478"/>
        </a:xfrm>
        <a:prstGeom prst="frame">
          <a:avLst>
            <a:gd name="adj1" fmla="val 5450"/>
          </a:avLst>
        </a:prstGeom>
        <a:noFill/>
        <a:ln>
          <a:noFill/>
        </a:ln>
        <a:effectLst/>
      </dsp:spPr>
      <dsp:style>
        <a:lnRef idx="0">
          <a:scrgbClr r="0" g="0" b="0"/>
        </a:lnRef>
        <a:fillRef idx="1">
          <a:scrgbClr r="0" g="0" b="0"/>
        </a:fillRef>
        <a:effectRef idx="0">
          <a:scrgbClr r="0" g="0" b="0"/>
        </a:effectRef>
        <a:fontRef idx="minor"/>
      </dsp:style>
    </dsp:sp>
    <dsp:sp modelId="{17403630-2A2B-4B68-B743-A7ABA8FCBAF4}">
      <dsp:nvSpPr>
        <dsp:cNvPr id="0" name=""/>
        <dsp:cNvSpPr/>
      </dsp:nvSpPr>
      <dsp:spPr>
        <a:xfrm>
          <a:off x="757171" y="53578"/>
          <a:ext cx="1458550" cy="10764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6000" r="-1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CAF91AC-331C-46F4-BBA3-DA046C523848}">
      <dsp:nvSpPr>
        <dsp:cNvPr id="0" name=""/>
        <dsp:cNvSpPr/>
      </dsp:nvSpPr>
      <dsp:spPr>
        <a:xfrm>
          <a:off x="603787" y="971140"/>
          <a:ext cx="1185431" cy="108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19050" rIns="50800" bIns="19050" numCol="1" spcCol="1270" anchor="ctr" anchorCtr="0">
          <a:noAutofit/>
        </a:bodyPr>
        <a:lstStyle/>
        <a:p>
          <a:pPr lvl="0" algn="l" defTabSz="222250">
            <a:lnSpc>
              <a:spcPct val="90000"/>
            </a:lnSpc>
            <a:spcBef>
              <a:spcPct val="0"/>
            </a:spcBef>
            <a:spcAft>
              <a:spcPct val="35000"/>
            </a:spcAft>
          </a:pPr>
          <a:endParaRPr lang="pl-PL" sz="500" kern="1200" dirty="0"/>
        </a:p>
      </dsp:txBody>
      <dsp:txXfrm>
        <a:off x="603787" y="971140"/>
        <a:ext cx="1185431" cy="108549"/>
      </dsp:txXfrm>
    </dsp:sp>
    <dsp:sp modelId="{4E8EF828-EB5B-42CA-9692-ED6C256F17EA}">
      <dsp:nvSpPr>
        <dsp:cNvPr id="0" name=""/>
        <dsp:cNvSpPr/>
      </dsp:nvSpPr>
      <dsp:spPr>
        <a:xfrm>
          <a:off x="1890945" y="215390"/>
          <a:ext cx="587525" cy="914478"/>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72982-679E-48DE-9787-E3492421E804}">
      <dsp:nvSpPr>
        <dsp:cNvPr id="0" name=""/>
        <dsp:cNvSpPr/>
      </dsp:nvSpPr>
      <dsp:spPr>
        <a:xfrm>
          <a:off x="2536053" y="0"/>
          <a:ext cx="1660123" cy="1660123"/>
        </a:xfrm>
        <a:prstGeom prst="ellipse">
          <a:avLst/>
        </a:prstGeom>
        <a:solidFill>
          <a:schemeClr val="accent1">
            <a:tint val="5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E1053F7-4746-4314-8896-684A8034F8CC}">
      <dsp:nvSpPr>
        <dsp:cNvPr id="0" name=""/>
        <dsp:cNvSpPr/>
      </dsp:nvSpPr>
      <dsp:spPr>
        <a:xfrm>
          <a:off x="1566849" y="881525"/>
          <a:ext cx="1062478" cy="5478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733550">
            <a:lnSpc>
              <a:spcPct val="90000"/>
            </a:lnSpc>
            <a:spcBef>
              <a:spcPct val="0"/>
            </a:spcBef>
            <a:spcAft>
              <a:spcPct val="35000"/>
            </a:spcAft>
          </a:pPr>
          <a:endParaRPr lang="pl-PL" sz="3900" kern="1200" dirty="0"/>
        </a:p>
      </dsp:txBody>
      <dsp:txXfrm>
        <a:off x="1566849" y="881525"/>
        <a:ext cx="1062478" cy="547840"/>
      </dsp:txXfrm>
    </dsp:sp>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CFEE7-44EA-4542-A6FA-F37E5E39085E}" type="datetimeFigureOut">
              <a:rPr lang="en-US" smtClean="0"/>
              <a:t>7/13/2020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4B2279-FC30-4493-B069-3CC01E253D49}" type="slidenum">
              <a:rPr lang="en-US" smtClean="0"/>
              <a:t>‹#›</a:t>
            </a:fld>
            <a:endParaRPr lang="en-US"/>
          </a:p>
        </p:txBody>
      </p:sp>
    </p:spTree>
    <p:extLst>
      <p:ext uri="{BB962C8B-B14F-4D97-AF65-F5344CB8AC3E}">
        <p14:creationId xmlns:p14="http://schemas.microsoft.com/office/powerpoint/2010/main" val="3375258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9428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27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973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090079-8F18-42B3-A008-32AF31983811}" type="slidenum">
              <a:rPr lang="en-US" smtClean="0"/>
              <a:t>35</a:t>
            </a:fld>
            <a:endParaRPr lang="en-US"/>
          </a:p>
        </p:txBody>
      </p:sp>
    </p:spTree>
    <p:extLst>
      <p:ext uri="{BB962C8B-B14F-4D97-AF65-F5344CB8AC3E}">
        <p14:creationId xmlns:p14="http://schemas.microsoft.com/office/powerpoint/2010/main" val="162656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QuickStyle" Target="../diagrams/quickStyle1.xml"/><Relationship Id="rId11" Type="http://schemas.openxmlformats.org/officeDocument/2006/relationships/image" Target="../media/image6.pn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7DBEFF-83BB-45EA-AB79-FFDE594C0C6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862245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DBEFF-83BB-45EA-AB79-FFDE594C0C6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30002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DBEFF-83BB-45EA-AB79-FFDE594C0C6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443701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nerzy">
    <p:spTree>
      <p:nvGrpSpPr>
        <p:cNvPr id="1" name=""/>
        <p:cNvGrpSpPr/>
        <p:nvPr/>
      </p:nvGrpSpPr>
      <p:grpSpPr>
        <a:xfrm>
          <a:off x="0" y="0"/>
          <a:ext cx="0" cy="0"/>
          <a:chOff x="0" y="0"/>
          <a:chExt cx="0" cy="0"/>
        </a:xfrm>
      </p:grpSpPr>
      <p:sp>
        <p:nvSpPr>
          <p:cNvPr id="2" name="Title 1"/>
          <p:cNvSpPr>
            <a:spLocks noGrp="1"/>
          </p:cNvSpPr>
          <p:nvPr>
            <p:ph type="title"/>
          </p:nvPr>
        </p:nvSpPr>
        <p:spPr>
          <a:xfrm>
            <a:off x="838200" y="1525739"/>
            <a:ext cx="10515600" cy="1325563"/>
          </a:xfrm>
        </p:spPr>
        <p:txBody>
          <a:bodyPr>
            <a:normAutofit/>
          </a:bodyPr>
          <a:lstStyle>
            <a:lvl1pPr>
              <a:defRPr sz="3600" b="1">
                <a:solidFill>
                  <a:srgbClr val="572678"/>
                </a:solidFill>
              </a:defRPr>
            </a:lvl1pPr>
          </a:lstStyle>
          <a:p>
            <a:r>
              <a:rPr lang="pl-PL" dirty="0"/>
              <a:t>Kliknij, aby edytować styl</a:t>
            </a:r>
            <a:endParaRPr lang="en-US" dirty="0"/>
          </a:p>
        </p:txBody>
      </p:sp>
      <p:sp>
        <p:nvSpPr>
          <p:cNvPr id="7" name="Tytuł 1">
            <a:extLst>
              <a:ext uri="{FF2B5EF4-FFF2-40B4-BE49-F238E27FC236}">
                <a16:creationId xmlns:a16="http://schemas.microsoft.com/office/drawing/2014/main" xmlns="" id="{2E5494AB-14D8-471E-BD70-3F6C14EE2B91}"/>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a:solidFill>
                  <a:srgbClr val="572678"/>
                </a:solidFill>
                <a:latin typeface="Arial" panose="020B0604020202020204" pitchFamily="34" charset="0"/>
                <a:cs typeface="Arial" panose="020B0604020202020204" pitchFamily="34" charset="0"/>
              </a:rPr>
              <a:t>Partners</a:t>
            </a:r>
          </a:p>
        </p:txBody>
      </p:sp>
      <p:cxnSp>
        <p:nvCxnSpPr>
          <p:cNvPr id="8" name="Łącznik prosty 7">
            <a:extLst>
              <a:ext uri="{FF2B5EF4-FFF2-40B4-BE49-F238E27FC236}">
                <a16:creationId xmlns:a16="http://schemas.microsoft.com/office/drawing/2014/main" xmlns="" id="{A2A1E04F-442A-48AC-8849-C2F143B3830B}"/>
              </a:ext>
            </a:extLst>
          </p:cNvPr>
          <p:cNvCxnSpPr>
            <a:cxnSpLocks/>
          </p:cNvCxnSpPr>
          <p:nvPr userDrawn="1"/>
        </p:nvCxnSpPr>
        <p:spPr>
          <a:xfrm>
            <a:off x="1039427" y="499259"/>
            <a:ext cx="546716"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9" name="Prostokąt 8">
            <a:extLst>
              <a:ext uri="{FF2B5EF4-FFF2-40B4-BE49-F238E27FC236}">
                <a16:creationId xmlns:a16="http://schemas.microsoft.com/office/drawing/2014/main" xmlns="" id="{49B0DDC5-FC9F-4A5F-8980-D165D9C06626}"/>
              </a:ext>
            </a:extLst>
          </p:cNvPr>
          <p:cNvSpPr/>
          <p:nvPr userDrawn="1"/>
        </p:nvSpPr>
        <p:spPr>
          <a:xfrm>
            <a:off x="0" y="6551720"/>
            <a:ext cx="12192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pic>
        <p:nvPicPr>
          <p:cNvPr id="10" name="Obraz 9" descr="Obraz zawierający obiekt, zegar&#10;&#10;Opis wygenerowany automatycznie">
            <a:extLst>
              <a:ext uri="{FF2B5EF4-FFF2-40B4-BE49-F238E27FC236}">
                <a16:creationId xmlns:a16="http://schemas.microsoft.com/office/drawing/2014/main" xmlns="" id="{6EA1218F-E785-4315-B5A9-EFB67730AC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4582" y="5553085"/>
            <a:ext cx="2414371" cy="716287"/>
          </a:xfrm>
          <a:prstGeom prst="rect">
            <a:avLst/>
          </a:prstGeom>
        </p:spPr>
      </p:pic>
      <p:pic>
        <p:nvPicPr>
          <p:cNvPr id="11" name="Obraz 10">
            <a:extLst>
              <a:ext uri="{FF2B5EF4-FFF2-40B4-BE49-F238E27FC236}">
                <a16:creationId xmlns:a16="http://schemas.microsoft.com/office/drawing/2014/main" xmlns="" id="{98E03D84-C731-4F0B-B1F1-273C8E34FE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50383" y="5553086"/>
            <a:ext cx="3373515" cy="716287"/>
          </a:xfrm>
          <a:prstGeom prst="rect">
            <a:avLst/>
          </a:prstGeom>
        </p:spPr>
      </p:pic>
      <p:graphicFrame>
        <p:nvGraphicFramePr>
          <p:cNvPr id="13" name="Diagram 12">
            <a:extLst>
              <a:ext uri="{FF2B5EF4-FFF2-40B4-BE49-F238E27FC236}">
                <a16:creationId xmlns:a16="http://schemas.microsoft.com/office/drawing/2014/main" xmlns="" id="{93727BF6-F388-4847-B5D6-5602F55A8FA2}"/>
              </a:ext>
            </a:extLst>
          </p:cNvPr>
          <p:cNvGraphicFramePr/>
          <p:nvPr userDrawn="1">
            <p:extLst>
              <p:ext uri="{D42A27DB-BD31-4B8C-83A1-F6EECF244321}">
                <p14:modId xmlns:p14="http://schemas.microsoft.com/office/powerpoint/2010/main" val="1554628455"/>
              </p:ext>
            </p:extLst>
          </p:nvPr>
        </p:nvGraphicFramePr>
        <p:xfrm>
          <a:off x="2877488" y="2876712"/>
          <a:ext cx="2972896" cy="11299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Obraz 3">
            <a:extLst>
              <a:ext uri="{FF2B5EF4-FFF2-40B4-BE49-F238E27FC236}">
                <a16:creationId xmlns:a16="http://schemas.microsoft.com/office/drawing/2014/main" xmlns="" id="{077C5DC3-829D-42EC-AFA9-60F98D27C209}"/>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01285" y="2994928"/>
            <a:ext cx="1221783" cy="1011773"/>
          </a:xfrm>
          <a:prstGeom prst="rect">
            <a:avLst/>
          </a:prstGeom>
        </p:spPr>
      </p:pic>
      <p:pic>
        <p:nvPicPr>
          <p:cNvPr id="22" name="Obraz 21">
            <a:extLst>
              <a:ext uri="{FF2B5EF4-FFF2-40B4-BE49-F238E27FC236}">
                <a16:creationId xmlns:a16="http://schemas.microsoft.com/office/drawing/2014/main" xmlns="" id="{01D02579-E3D4-48CA-BF46-2F52E1398860}"/>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82113" y="4287915"/>
            <a:ext cx="753025" cy="717420"/>
          </a:xfrm>
          <a:prstGeom prst="rect">
            <a:avLst/>
          </a:prstGeom>
        </p:spPr>
      </p:pic>
      <p:pic>
        <p:nvPicPr>
          <p:cNvPr id="24" name="Obraz 23">
            <a:extLst>
              <a:ext uri="{FF2B5EF4-FFF2-40B4-BE49-F238E27FC236}">
                <a16:creationId xmlns:a16="http://schemas.microsoft.com/office/drawing/2014/main" xmlns="" id="{7B06D74A-88C2-48C1-B517-2E473FAC742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254582" y="4405074"/>
            <a:ext cx="2190389" cy="450383"/>
          </a:xfrm>
          <a:prstGeom prst="rect">
            <a:avLst/>
          </a:prstGeom>
        </p:spPr>
      </p:pic>
    </p:spTree>
    <p:extLst>
      <p:ext uri="{BB962C8B-B14F-4D97-AF65-F5344CB8AC3E}">
        <p14:creationId xmlns:p14="http://schemas.microsoft.com/office/powerpoint/2010/main" val="3687742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główek sekcji">
    <p:spTree>
      <p:nvGrpSpPr>
        <p:cNvPr id="1" name=""/>
        <p:cNvGrpSpPr/>
        <p:nvPr/>
      </p:nvGrpSpPr>
      <p:grpSpPr>
        <a:xfrm>
          <a:off x="0" y="0"/>
          <a:ext cx="0" cy="0"/>
          <a:chOff x="0" y="0"/>
          <a:chExt cx="0" cy="0"/>
        </a:xfrm>
      </p:grpSpPr>
      <p:sp>
        <p:nvSpPr>
          <p:cNvPr id="7" name="Prostokąt 6">
            <a:extLst>
              <a:ext uri="{FF2B5EF4-FFF2-40B4-BE49-F238E27FC236}">
                <a16:creationId xmlns:a16="http://schemas.microsoft.com/office/drawing/2014/main" xmlns="" id="{9BE1B402-9BEC-43CE-9A6C-A24185795298}"/>
              </a:ext>
            </a:extLst>
          </p:cNvPr>
          <p:cNvSpPr/>
          <p:nvPr userDrawn="1"/>
        </p:nvSpPr>
        <p:spPr>
          <a:xfrm>
            <a:off x="4903000" y="12374"/>
            <a:ext cx="7289000" cy="6539346"/>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2" name="Title 1"/>
          <p:cNvSpPr>
            <a:spLocks noGrp="1"/>
          </p:cNvSpPr>
          <p:nvPr>
            <p:ph type="title" hasCustomPrompt="1"/>
          </p:nvPr>
        </p:nvSpPr>
        <p:spPr>
          <a:xfrm>
            <a:off x="5618549" y="2077381"/>
            <a:ext cx="10515600" cy="2551137"/>
          </a:xfrm>
        </p:spPr>
        <p:txBody>
          <a:bodyPr anchor="b">
            <a:normAutofit/>
          </a:bodyPr>
          <a:lstStyle>
            <a:lvl1pPr>
              <a:defRPr sz="4400" b="1">
                <a:solidFill>
                  <a:srgbClr val="572678"/>
                </a:solidFill>
              </a:defRPr>
            </a:lvl1pPr>
          </a:lstStyle>
          <a:p>
            <a:r>
              <a:rPr lang="pl-PL" dirty="0" err="1"/>
              <a:t>Some</a:t>
            </a:r>
            <a:r>
              <a:rPr lang="pl-PL" dirty="0"/>
              <a:t/>
            </a:r>
            <a:br>
              <a:rPr lang="pl-PL" dirty="0"/>
            </a:br>
            <a:r>
              <a:rPr lang="pl-PL" dirty="0"/>
              <a:t>nice</a:t>
            </a:r>
            <a:br>
              <a:rPr lang="pl-PL" dirty="0"/>
            </a:br>
            <a:r>
              <a:rPr lang="pl-PL" dirty="0" err="1"/>
              <a:t>title</a:t>
            </a:r>
            <a:r>
              <a:rPr lang="pl-PL" dirty="0"/>
              <a:t/>
            </a:r>
            <a:br>
              <a:rPr lang="pl-PL" dirty="0"/>
            </a:br>
            <a:endParaRPr lang="en-US" dirty="0"/>
          </a:p>
        </p:txBody>
      </p:sp>
      <p:sp>
        <p:nvSpPr>
          <p:cNvPr id="8" name="Prostokąt 7">
            <a:extLst>
              <a:ext uri="{FF2B5EF4-FFF2-40B4-BE49-F238E27FC236}">
                <a16:creationId xmlns:a16="http://schemas.microsoft.com/office/drawing/2014/main" xmlns="" id="{2F4C7CFA-AFBB-4F29-BFDE-8AF44C640EC7}"/>
              </a:ext>
            </a:extLst>
          </p:cNvPr>
          <p:cNvSpPr/>
          <p:nvPr userDrawn="1"/>
        </p:nvSpPr>
        <p:spPr>
          <a:xfrm>
            <a:off x="4902998" y="6551720"/>
            <a:ext cx="7289001"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cxnSp>
        <p:nvCxnSpPr>
          <p:cNvPr id="9" name="Łącznik prosty 8">
            <a:extLst>
              <a:ext uri="{FF2B5EF4-FFF2-40B4-BE49-F238E27FC236}">
                <a16:creationId xmlns:a16="http://schemas.microsoft.com/office/drawing/2014/main" xmlns="" id="{0CDB41D1-9F00-45AA-A25F-39322EEB26EF}"/>
              </a:ext>
            </a:extLst>
          </p:cNvPr>
          <p:cNvCxnSpPr>
            <a:cxnSpLocks/>
          </p:cNvCxnSpPr>
          <p:nvPr userDrawn="1"/>
        </p:nvCxnSpPr>
        <p:spPr>
          <a:xfrm>
            <a:off x="7118793" y="382646"/>
            <a:ext cx="4635244"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11" name="Symbol zastępczy zawartości 4">
            <a:extLst>
              <a:ext uri="{FF2B5EF4-FFF2-40B4-BE49-F238E27FC236}">
                <a16:creationId xmlns:a16="http://schemas.microsoft.com/office/drawing/2014/main" xmlns="" id="{C0FB7F71-17AF-4C7E-A1D0-DE6F3C89F4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5651" y="2278063"/>
            <a:ext cx="1720157" cy="2520950"/>
          </a:xfrm>
          <a:prstGeom prst="rect">
            <a:avLst/>
          </a:prstGeom>
        </p:spPr>
      </p:pic>
      <p:sp>
        <p:nvSpPr>
          <p:cNvPr id="12" name="Title 1">
            <a:extLst>
              <a:ext uri="{FF2B5EF4-FFF2-40B4-BE49-F238E27FC236}">
                <a16:creationId xmlns:a16="http://schemas.microsoft.com/office/drawing/2014/main" xmlns="" id="{0B847C4D-9CED-4EA9-8932-15AB91A861DB}"/>
              </a:ext>
            </a:extLst>
          </p:cNvPr>
          <p:cNvSpPr txBox="1">
            <a:spLocks/>
          </p:cNvSpPr>
          <p:nvPr userDrawn="1"/>
        </p:nvSpPr>
        <p:spPr>
          <a:xfrm>
            <a:off x="5632148" y="227145"/>
            <a:ext cx="1353381" cy="33792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b="1" kern="1200">
                <a:solidFill>
                  <a:srgbClr val="572678"/>
                </a:solidFill>
                <a:latin typeface="+mj-lt"/>
                <a:ea typeface="+mj-ea"/>
                <a:cs typeface="+mj-cs"/>
              </a:defRPr>
            </a:lvl1pPr>
          </a:lstStyle>
          <a:p>
            <a:r>
              <a:rPr lang="pl-PL" sz="1600" dirty="0">
                <a:solidFill>
                  <a:srgbClr val="D40861"/>
                </a:solidFill>
              </a:rPr>
              <a:t>Part 1</a:t>
            </a:r>
            <a:endParaRPr lang="en-US" sz="1600" dirty="0">
              <a:solidFill>
                <a:srgbClr val="D40861"/>
              </a:solidFill>
            </a:endParaRPr>
          </a:p>
        </p:txBody>
      </p:sp>
    </p:spTree>
    <p:extLst>
      <p:ext uri="{BB962C8B-B14F-4D97-AF65-F5344CB8AC3E}">
        <p14:creationId xmlns:p14="http://schemas.microsoft.com/office/powerpoint/2010/main" val="2760210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agłówek sekcji 3">
    <p:spTree>
      <p:nvGrpSpPr>
        <p:cNvPr id="1" name=""/>
        <p:cNvGrpSpPr/>
        <p:nvPr/>
      </p:nvGrpSpPr>
      <p:grpSpPr>
        <a:xfrm>
          <a:off x="0" y="0"/>
          <a:ext cx="0" cy="0"/>
          <a:chOff x="0" y="0"/>
          <a:chExt cx="0" cy="0"/>
        </a:xfrm>
      </p:grpSpPr>
      <p:sp>
        <p:nvSpPr>
          <p:cNvPr id="8" name="Prostokąt 7">
            <a:extLst>
              <a:ext uri="{FF2B5EF4-FFF2-40B4-BE49-F238E27FC236}">
                <a16:creationId xmlns:a16="http://schemas.microsoft.com/office/drawing/2014/main" xmlns="" id="{30054D67-651D-41F6-B39B-71A229017980}"/>
              </a:ext>
            </a:extLst>
          </p:cNvPr>
          <p:cNvSpPr/>
          <p:nvPr userDrawn="1"/>
        </p:nvSpPr>
        <p:spPr>
          <a:xfrm>
            <a:off x="4902997" y="0"/>
            <a:ext cx="7289001" cy="6551720"/>
          </a:xfrm>
          <a:prstGeom prst="rect">
            <a:avLst/>
          </a:prstGeom>
          <a:solidFill>
            <a:srgbClr val="B3C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4" name="Prostokąt 13">
            <a:extLst>
              <a:ext uri="{FF2B5EF4-FFF2-40B4-BE49-F238E27FC236}">
                <a16:creationId xmlns:a16="http://schemas.microsoft.com/office/drawing/2014/main" xmlns="" id="{22D7F8B5-8E55-43E9-9D1A-6F59899560C8}"/>
              </a:ext>
            </a:extLst>
          </p:cNvPr>
          <p:cNvSpPr/>
          <p:nvPr userDrawn="1"/>
        </p:nvSpPr>
        <p:spPr>
          <a:xfrm>
            <a:off x="4902998" y="6551720"/>
            <a:ext cx="7289001" cy="306280"/>
          </a:xfrm>
          <a:prstGeom prst="rect">
            <a:avLst/>
          </a:prstGeom>
          <a:solidFill>
            <a:srgbClr val="5726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cxnSp>
        <p:nvCxnSpPr>
          <p:cNvPr id="15" name="Łącznik prosty 14">
            <a:extLst>
              <a:ext uri="{FF2B5EF4-FFF2-40B4-BE49-F238E27FC236}">
                <a16:creationId xmlns:a16="http://schemas.microsoft.com/office/drawing/2014/main" xmlns="" id="{0DFF647B-9806-455B-91EE-97DE6A4E5576}"/>
              </a:ext>
            </a:extLst>
          </p:cNvPr>
          <p:cNvCxnSpPr>
            <a:cxnSpLocks/>
          </p:cNvCxnSpPr>
          <p:nvPr userDrawn="1"/>
        </p:nvCxnSpPr>
        <p:spPr>
          <a:xfrm>
            <a:off x="7118793" y="382646"/>
            <a:ext cx="4635244"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16" name="Tytuł 1">
            <a:extLst>
              <a:ext uri="{FF2B5EF4-FFF2-40B4-BE49-F238E27FC236}">
                <a16:creationId xmlns:a16="http://schemas.microsoft.com/office/drawing/2014/main" xmlns="" id="{B9F172AC-7B63-4D15-91D2-07E3F3FF5492}"/>
              </a:ext>
            </a:extLst>
          </p:cNvPr>
          <p:cNvSpPr txBox="1">
            <a:spLocks/>
          </p:cNvSpPr>
          <p:nvPr userDrawn="1"/>
        </p:nvSpPr>
        <p:spPr>
          <a:xfrm>
            <a:off x="5632148" y="170153"/>
            <a:ext cx="1825101" cy="424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600" b="1" dirty="0">
                <a:solidFill>
                  <a:srgbClr val="D40861"/>
                </a:solidFill>
                <a:latin typeface="Arial" panose="020B0604020202020204" pitchFamily="34" charset="0"/>
                <a:cs typeface="Arial" panose="020B0604020202020204" pitchFamily="34" charset="0"/>
              </a:rPr>
              <a:t>Part 2</a:t>
            </a:r>
          </a:p>
        </p:txBody>
      </p:sp>
      <p:sp>
        <p:nvSpPr>
          <p:cNvPr id="6" name="Title 1">
            <a:extLst>
              <a:ext uri="{FF2B5EF4-FFF2-40B4-BE49-F238E27FC236}">
                <a16:creationId xmlns:a16="http://schemas.microsoft.com/office/drawing/2014/main" xmlns="" id="{F75937B9-6C86-47CE-8DC6-F180241A901F}"/>
              </a:ext>
            </a:extLst>
          </p:cNvPr>
          <p:cNvSpPr>
            <a:spLocks noGrp="1"/>
          </p:cNvSpPr>
          <p:nvPr>
            <p:ph type="title" hasCustomPrompt="1"/>
          </p:nvPr>
        </p:nvSpPr>
        <p:spPr>
          <a:xfrm>
            <a:off x="5632148" y="1491454"/>
            <a:ext cx="10515600" cy="2768764"/>
          </a:xfrm>
        </p:spPr>
        <p:txBody>
          <a:bodyPr anchor="b">
            <a:normAutofit/>
          </a:bodyPr>
          <a:lstStyle>
            <a:lvl1pPr>
              <a:defRPr sz="2800" b="1">
                <a:solidFill>
                  <a:srgbClr val="D40861"/>
                </a:solidFill>
              </a:defRPr>
            </a:lvl1pPr>
          </a:lstStyle>
          <a:p>
            <a:r>
              <a:rPr lang="pl-PL" dirty="0" err="1"/>
              <a:t>Some</a:t>
            </a:r>
            <a:r>
              <a:rPr lang="pl-PL" dirty="0"/>
              <a:t> </a:t>
            </a:r>
            <a:r>
              <a:rPr lang="pl-PL" dirty="0" err="1"/>
              <a:t>long</a:t>
            </a:r>
            <a:r>
              <a:rPr lang="pl-PL" dirty="0"/>
              <a:t> </a:t>
            </a:r>
            <a:r>
              <a:rPr lang="pl-PL" dirty="0" err="1"/>
              <a:t>title</a:t>
            </a:r>
            <a:r>
              <a:rPr lang="pl-PL" dirty="0"/>
              <a:t>, </a:t>
            </a:r>
            <a:br>
              <a:rPr lang="pl-PL" dirty="0"/>
            </a:br>
            <a:r>
              <a:rPr lang="pl-PL" dirty="0" err="1"/>
              <a:t>some</a:t>
            </a:r>
            <a:r>
              <a:rPr lang="pl-PL" dirty="0"/>
              <a:t> </a:t>
            </a:r>
            <a:r>
              <a:rPr lang="pl-PL" dirty="0" err="1"/>
              <a:t>long</a:t>
            </a:r>
            <a:r>
              <a:rPr lang="pl-PL" dirty="0"/>
              <a:t>, </a:t>
            </a:r>
            <a:r>
              <a:rPr lang="pl-PL" dirty="0" err="1"/>
              <a:t>title</a:t>
            </a:r>
            <a:r>
              <a:rPr lang="pl-PL" dirty="0"/>
              <a:t> </a:t>
            </a:r>
            <a:r>
              <a:rPr lang="pl-PL" dirty="0" err="1"/>
              <a:t>some</a:t>
            </a:r>
            <a:r>
              <a:rPr lang="pl-PL" dirty="0"/>
              <a:t> </a:t>
            </a:r>
            <a:br>
              <a:rPr lang="pl-PL" dirty="0"/>
            </a:br>
            <a:r>
              <a:rPr lang="pl-PL" dirty="0" err="1"/>
              <a:t>long</a:t>
            </a:r>
            <a:r>
              <a:rPr lang="pl-PL" dirty="0"/>
              <a:t>, </a:t>
            </a:r>
            <a:r>
              <a:rPr lang="pl-PL" dirty="0" err="1"/>
              <a:t>title</a:t>
            </a:r>
            <a:r>
              <a:rPr lang="pl-PL" dirty="0"/>
              <a:t> </a:t>
            </a:r>
            <a:r>
              <a:rPr lang="pl-PL" dirty="0" err="1"/>
              <a:t>some</a:t>
            </a:r>
            <a:r>
              <a:rPr lang="pl-PL" dirty="0"/>
              <a:t> </a:t>
            </a:r>
            <a:r>
              <a:rPr lang="pl-PL" dirty="0" err="1"/>
              <a:t>long</a:t>
            </a:r>
            <a:r>
              <a:rPr lang="pl-PL" dirty="0"/>
              <a:t/>
            </a:r>
            <a:br>
              <a:rPr lang="pl-PL" dirty="0"/>
            </a:br>
            <a:r>
              <a:rPr lang="pl-PL" dirty="0" err="1"/>
              <a:t>title</a:t>
            </a:r>
            <a:r>
              <a:rPr lang="pl-PL" dirty="0"/>
              <a:t/>
            </a:r>
            <a:br>
              <a:rPr lang="pl-PL" dirty="0"/>
            </a:br>
            <a:endParaRPr lang="en-US" dirty="0"/>
          </a:p>
        </p:txBody>
      </p:sp>
      <p:pic>
        <p:nvPicPr>
          <p:cNvPr id="9" name="Symbol zastępczy zawartości 4">
            <a:extLst>
              <a:ext uri="{FF2B5EF4-FFF2-40B4-BE49-F238E27FC236}">
                <a16:creationId xmlns:a16="http://schemas.microsoft.com/office/drawing/2014/main" xmlns="" id="{EC0FC44B-9CCD-4199-B9F3-FA623DDC78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5651" y="2278063"/>
            <a:ext cx="1619573" cy="2520950"/>
          </a:xfrm>
          <a:prstGeom prst="rect">
            <a:avLst/>
          </a:prstGeom>
        </p:spPr>
      </p:pic>
    </p:spTree>
    <p:extLst>
      <p:ext uri="{BB962C8B-B14F-4D97-AF65-F5344CB8AC3E}">
        <p14:creationId xmlns:p14="http://schemas.microsoft.com/office/powerpoint/2010/main" val="2329624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agłówek sekcji 2">
    <p:spTree>
      <p:nvGrpSpPr>
        <p:cNvPr id="1" name=""/>
        <p:cNvGrpSpPr/>
        <p:nvPr/>
      </p:nvGrpSpPr>
      <p:grpSpPr>
        <a:xfrm>
          <a:off x="0" y="0"/>
          <a:ext cx="0" cy="0"/>
          <a:chOff x="0" y="0"/>
          <a:chExt cx="0" cy="0"/>
        </a:xfrm>
      </p:grpSpPr>
      <p:pic>
        <p:nvPicPr>
          <p:cNvPr id="8" name="Obraz 7" descr="Obraz zawierający stół, wewnątrz, ściana, biurko&#10;&#10;Opis wygenerowany automatycznie">
            <a:extLst>
              <a:ext uri="{FF2B5EF4-FFF2-40B4-BE49-F238E27FC236}">
                <a16:creationId xmlns:a16="http://schemas.microsoft.com/office/drawing/2014/main" xmlns="" id="{6CD1A8CE-8C65-4EE8-9762-292589558B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92716" y="-42169"/>
            <a:ext cx="11604399" cy="6593889"/>
          </a:xfrm>
          <a:prstGeom prst="rect">
            <a:avLst/>
          </a:prstGeom>
        </p:spPr>
      </p:pic>
      <p:sp>
        <p:nvSpPr>
          <p:cNvPr id="10" name="Prostokąt 9">
            <a:extLst>
              <a:ext uri="{FF2B5EF4-FFF2-40B4-BE49-F238E27FC236}">
                <a16:creationId xmlns:a16="http://schemas.microsoft.com/office/drawing/2014/main" xmlns="" id="{32A30DF2-6F35-410D-BA58-B1B45C065BA5}"/>
              </a:ext>
            </a:extLst>
          </p:cNvPr>
          <p:cNvSpPr/>
          <p:nvPr userDrawn="1"/>
        </p:nvSpPr>
        <p:spPr>
          <a:xfrm>
            <a:off x="4903000" y="0"/>
            <a:ext cx="7289000" cy="6551720"/>
          </a:xfrm>
          <a:prstGeom prst="rect">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11" name="Prostokąt 10">
            <a:extLst>
              <a:ext uri="{FF2B5EF4-FFF2-40B4-BE49-F238E27FC236}">
                <a16:creationId xmlns:a16="http://schemas.microsoft.com/office/drawing/2014/main" xmlns="" id="{7E9A28B7-8AFD-48BE-A66F-454FC8E7A130}"/>
              </a:ext>
            </a:extLst>
          </p:cNvPr>
          <p:cNvSpPr/>
          <p:nvPr userDrawn="1"/>
        </p:nvSpPr>
        <p:spPr>
          <a:xfrm>
            <a:off x="1" y="6551720"/>
            <a:ext cx="12191999" cy="306280"/>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cxnSp>
        <p:nvCxnSpPr>
          <p:cNvPr id="12" name="Łącznik prosty 11">
            <a:extLst>
              <a:ext uri="{FF2B5EF4-FFF2-40B4-BE49-F238E27FC236}">
                <a16:creationId xmlns:a16="http://schemas.microsoft.com/office/drawing/2014/main" xmlns="" id="{281A2F5C-6910-4867-AEAD-B6705DCCCCB0}"/>
              </a:ext>
            </a:extLst>
          </p:cNvPr>
          <p:cNvCxnSpPr>
            <a:cxnSpLocks/>
          </p:cNvCxnSpPr>
          <p:nvPr userDrawn="1"/>
        </p:nvCxnSpPr>
        <p:spPr>
          <a:xfrm>
            <a:off x="7118793" y="382646"/>
            <a:ext cx="4635244" cy="0"/>
          </a:xfrm>
          <a:prstGeom prst="line">
            <a:avLst/>
          </a:prstGeom>
          <a:ln w="76200" cap="rnd">
            <a:solidFill>
              <a:srgbClr val="FFECD0"/>
            </a:solidFill>
          </a:ln>
        </p:spPr>
        <p:style>
          <a:lnRef idx="1">
            <a:schemeClr val="accent1"/>
          </a:lnRef>
          <a:fillRef idx="0">
            <a:schemeClr val="accent1"/>
          </a:fillRef>
          <a:effectRef idx="0">
            <a:schemeClr val="accent1"/>
          </a:effectRef>
          <a:fontRef idx="minor">
            <a:schemeClr val="tx1"/>
          </a:fontRef>
        </p:style>
      </p:cxnSp>
      <p:sp>
        <p:nvSpPr>
          <p:cNvPr id="13" name="Tytuł 1">
            <a:extLst>
              <a:ext uri="{FF2B5EF4-FFF2-40B4-BE49-F238E27FC236}">
                <a16:creationId xmlns:a16="http://schemas.microsoft.com/office/drawing/2014/main" xmlns="" id="{C2F68BFB-DF55-4F12-8DB8-DA9140DDBEB1}"/>
              </a:ext>
            </a:extLst>
          </p:cNvPr>
          <p:cNvSpPr txBox="1">
            <a:spLocks/>
          </p:cNvSpPr>
          <p:nvPr userDrawn="1"/>
        </p:nvSpPr>
        <p:spPr>
          <a:xfrm>
            <a:off x="5632148" y="170153"/>
            <a:ext cx="1825101" cy="4249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1600" b="1" dirty="0">
                <a:solidFill>
                  <a:srgbClr val="FFECD0"/>
                </a:solidFill>
                <a:latin typeface="Arial" panose="020B0604020202020204" pitchFamily="34" charset="0"/>
                <a:cs typeface="Arial" panose="020B0604020202020204" pitchFamily="34" charset="0"/>
              </a:rPr>
              <a:t>Part 3</a:t>
            </a:r>
          </a:p>
        </p:txBody>
      </p:sp>
      <p:sp>
        <p:nvSpPr>
          <p:cNvPr id="6" name="Title 1">
            <a:extLst>
              <a:ext uri="{FF2B5EF4-FFF2-40B4-BE49-F238E27FC236}">
                <a16:creationId xmlns:a16="http://schemas.microsoft.com/office/drawing/2014/main" xmlns="" id="{F75937B9-6C86-47CE-8DC6-F180241A901F}"/>
              </a:ext>
            </a:extLst>
          </p:cNvPr>
          <p:cNvSpPr>
            <a:spLocks noGrp="1"/>
          </p:cNvSpPr>
          <p:nvPr>
            <p:ph type="title" hasCustomPrompt="1"/>
          </p:nvPr>
        </p:nvSpPr>
        <p:spPr>
          <a:xfrm>
            <a:off x="5618549" y="2077381"/>
            <a:ext cx="10515600" cy="2551137"/>
          </a:xfrm>
        </p:spPr>
        <p:txBody>
          <a:bodyPr anchor="b">
            <a:normAutofit/>
          </a:bodyPr>
          <a:lstStyle>
            <a:lvl1pPr>
              <a:defRPr sz="4400" b="1">
                <a:solidFill>
                  <a:srgbClr val="FFECD0"/>
                </a:solidFill>
              </a:defRPr>
            </a:lvl1pPr>
          </a:lstStyle>
          <a:p>
            <a:r>
              <a:rPr lang="pl-PL" dirty="0" err="1"/>
              <a:t>Some</a:t>
            </a:r>
            <a:r>
              <a:rPr lang="pl-PL" dirty="0"/>
              <a:t/>
            </a:r>
            <a:br>
              <a:rPr lang="pl-PL" dirty="0"/>
            </a:br>
            <a:r>
              <a:rPr lang="pl-PL" dirty="0"/>
              <a:t>nice</a:t>
            </a:r>
            <a:br>
              <a:rPr lang="pl-PL" dirty="0"/>
            </a:br>
            <a:r>
              <a:rPr lang="pl-PL" dirty="0" err="1"/>
              <a:t>title</a:t>
            </a:r>
            <a:r>
              <a:rPr lang="pl-PL" dirty="0"/>
              <a:t/>
            </a:r>
            <a:br>
              <a:rPr lang="pl-PL" dirty="0"/>
            </a:br>
            <a:endParaRPr lang="en-US" dirty="0"/>
          </a:p>
        </p:txBody>
      </p:sp>
    </p:spTree>
    <p:extLst>
      <p:ext uri="{BB962C8B-B14F-4D97-AF65-F5344CB8AC3E}">
        <p14:creationId xmlns:p14="http://schemas.microsoft.com/office/powerpoint/2010/main" val="2520856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rowadzac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xmlns="" id="{F8818381-0B3D-43E3-BB0D-51C945EE65EB}"/>
              </a:ext>
            </a:extLst>
          </p:cNvPr>
          <p:cNvSpPr/>
          <p:nvPr userDrawn="1"/>
        </p:nvSpPr>
        <p:spPr>
          <a:xfrm>
            <a:off x="3278821" y="0"/>
            <a:ext cx="8913180" cy="6539346"/>
          </a:xfrm>
          <a:prstGeom prst="rect">
            <a:avLst/>
          </a:prstGeom>
          <a:solidFill>
            <a:srgbClr val="E9DD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7" name="Tytuł 1">
            <a:extLst>
              <a:ext uri="{FF2B5EF4-FFF2-40B4-BE49-F238E27FC236}">
                <a16:creationId xmlns:a16="http://schemas.microsoft.com/office/drawing/2014/main" xmlns="" id="{001EB4BC-9498-4250-9529-98492A06C422}"/>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err="1">
                <a:solidFill>
                  <a:srgbClr val="572678"/>
                </a:solidFill>
                <a:latin typeface="Arial" panose="020B0604020202020204" pitchFamily="34" charset="0"/>
                <a:cs typeface="Arial" panose="020B0604020202020204" pitchFamily="34" charset="0"/>
              </a:rPr>
              <a:t>Experts</a:t>
            </a:r>
            <a:endParaRPr lang="pl-PL" sz="2000" b="1" dirty="0">
              <a:solidFill>
                <a:srgbClr val="572678"/>
              </a:solidFill>
              <a:latin typeface="Arial" panose="020B0604020202020204" pitchFamily="34" charset="0"/>
              <a:cs typeface="Arial" panose="020B0604020202020204" pitchFamily="34" charset="0"/>
            </a:endParaRPr>
          </a:p>
        </p:txBody>
      </p:sp>
      <p:cxnSp>
        <p:nvCxnSpPr>
          <p:cNvPr id="8" name="Łącznik prosty 7">
            <a:extLst>
              <a:ext uri="{FF2B5EF4-FFF2-40B4-BE49-F238E27FC236}">
                <a16:creationId xmlns:a16="http://schemas.microsoft.com/office/drawing/2014/main" xmlns="" id="{7DA83893-43D4-4B47-BD38-95052E2E73CC}"/>
              </a:ext>
            </a:extLst>
          </p:cNvPr>
          <p:cNvCxnSpPr>
            <a:cxnSpLocks/>
          </p:cNvCxnSpPr>
          <p:nvPr userDrawn="1"/>
        </p:nvCxnSpPr>
        <p:spPr>
          <a:xfrm>
            <a:off x="1039427" y="499259"/>
            <a:ext cx="546716"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graphicFrame>
        <p:nvGraphicFramePr>
          <p:cNvPr id="9" name="Diagram 8">
            <a:extLst>
              <a:ext uri="{FF2B5EF4-FFF2-40B4-BE49-F238E27FC236}">
                <a16:creationId xmlns:a16="http://schemas.microsoft.com/office/drawing/2014/main" xmlns="" id="{D004C3B5-E38F-49C0-93A9-A30266029CC4}"/>
              </a:ext>
            </a:extLst>
          </p:cNvPr>
          <p:cNvGraphicFramePr/>
          <p:nvPr userDrawn="1">
            <p:extLst/>
          </p:nvPr>
        </p:nvGraphicFramePr>
        <p:xfrm>
          <a:off x="12257844" y="1729676"/>
          <a:ext cx="4196177" cy="1660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Łącznik prosty 10">
            <a:extLst>
              <a:ext uri="{FF2B5EF4-FFF2-40B4-BE49-F238E27FC236}">
                <a16:creationId xmlns:a16="http://schemas.microsoft.com/office/drawing/2014/main" xmlns="" id="{A627FA90-1D69-4863-898B-11AEAAAEBE3F}"/>
              </a:ext>
            </a:extLst>
          </p:cNvPr>
          <p:cNvCxnSpPr>
            <a:cxnSpLocks/>
          </p:cNvCxnSpPr>
          <p:nvPr userDrawn="1"/>
        </p:nvCxnSpPr>
        <p:spPr>
          <a:xfrm>
            <a:off x="3811479" y="3282047"/>
            <a:ext cx="7634797" cy="0"/>
          </a:xfrm>
          <a:prstGeom prst="line">
            <a:avLst/>
          </a:prstGeom>
          <a:ln>
            <a:solidFill>
              <a:srgbClr val="572678"/>
            </a:solidFill>
          </a:ln>
        </p:spPr>
        <p:style>
          <a:lnRef idx="1">
            <a:schemeClr val="accent1"/>
          </a:lnRef>
          <a:fillRef idx="0">
            <a:schemeClr val="accent1"/>
          </a:fillRef>
          <a:effectRef idx="0">
            <a:schemeClr val="accent1"/>
          </a:effectRef>
          <a:fontRef idx="minor">
            <a:schemeClr val="tx1"/>
          </a:fontRef>
        </p:style>
      </p:cxnSp>
      <p:sp>
        <p:nvSpPr>
          <p:cNvPr id="2" name="Tytuł 1">
            <a:extLst>
              <a:ext uri="{FF2B5EF4-FFF2-40B4-BE49-F238E27FC236}">
                <a16:creationId xmlns:a16="http://schemas.microsoft.com/office/drawing/2014/main" xmlns="" id="{E5C7B17C-42FA-48AE-A16B-CD97846362F1}"/>
              </a:ext>
            </a:extLst>
          </p:cNvPr>
          <p:cNvSpPr>
            <a:spLocks noGrp="1"/>
          </p:cNvSpPr>
          <p:nvPr>
            <p:ph type="title" hasCustomPrompt="1"/>
          </p:nvPr>
        </p:nvSpPr>
        <p:spPr>
          <a:xfrm>
            <a:off x="6188477" y="792345"/>
            <a:ext cx="5165324" cy="429970"/>
          </a:xfrm>
        </p:spPr>
        <p:txBody>
          <a:bodyPr>
            <a:normAutofit/>
          </a:bodyPr>
          <a:lstStyle>
            <a:lvl1pPr>
              <a:defRPr sz="1800" b="1">
                <a:solidFill>
                  <a:srgbClr val="572678"/>
                </a:solidFill>
              </a:defRPr>
            </a:lvl1pPr>
          </a:lstStyle>
          <a:p>
            <a:r>
              <a:rPr lang="pl-PL" dirty="0"/>
              <a:t>Anna Kowalska</a:t>
            </a:r>
            <a:br>
              <a:rPr lang="pl-PL" dirty="0"/>
            </a:br>
            <a:endParaRPr lang="pl-PL" dirty="0"/>
          </a:p>
        </p:txBody>
      </p:sp>
      <p:sp>
        <p:nvSpPr>
          <p:cNvPr id="17" name="Prostokąt 16">
            <a:extLst>
              <a:ext uri="{FF2B5EF4-FFF2-40B4-BE49-F238E27FC236}">
                <a16:creationId xmlns:a16="http://schemas.microsoft.com/office/drawing/2014/main" xmlns="" id="{9EBFA108-2A69-4E1B-AA52-8A42978AA223}"/>
              </a:ext>
            </a:extLst>
          </p:cNvPr>
          <p:cNvSpPr/>
          <p:nvPr userDrawn="1"/>
        </p:nvSpPr>
        <p:spPr>
          <a:xfrm>
            <a:off x="3278819" y="6551720"/>
            <a:ext cx="8913180" cy="306280"/>
          </a:xfrm>
          <a:prstGeom prst="rect">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Tree>
    <p:extLst>
      <p:ext uri="{BB962C8B-B14F-4D97-AF65-F5344CB8AC3E}">
        <p14:creationId xmlns:p14="http://schemas.microsoft.com/office/powerpoint/2010/main" val="62702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braz z podpisem">
    <p:spTree>
      <p:nvGrpSpPr>
        <p:cNvPr id="1" name=""/>
        <p:cNvGrpSpPr/>
        <p:nvPr/>
      </p:nvGrpSpPr>
      <p:grpSpPr>
        <a:xfrm>
          <a:off x="0" y="0"/>
          <a:ext cx="0" cy="0"/>
          <a:chOff x="0" y="0"/>
          <a:chExt cx="0" cy="0"/>
        </a:xfrm>
      </p:grpSpPr>
      <p:pic>
        <p:nvPicPr>
          <p:cNvPr id="3" name="Obraz 2" descr="Obraz zawierający wewnątrz, książka, biblioteka, półka&#10;&#10;Opis wygenerowany automatycznie">
            <a:extLst>
              <a:ext uri="{FF2B5EF4-FFF2-40B4-BE49-F238E27FC236}">
                <a16:creationId xmlns:a16="http://schemas.microsoft.com/office/drawing/2014/main" xmlns="" id="{BF8BF3EA-E67C-4151-AA8D-311478AC6C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85928"/>
            <a:ext cx="14144675" cy="7443928"/>
          </a:xfrm>
          <a:prstGeom prst="rect">
            <a:avLst/>
          </a:prstGeom>
        </p:spPr>
      </p:pic>
      <p:sp>
        <p:nvSpPr>
          <p:cNvPr id="4" name="Prostokąt 3">
            <a:extLst>
              <a:ext uri="{FF2B5EF4-FFF2-40B4-BE49-F238E27FC236}">
                <a16:creationId xmlns:a16="http://schemas.microsoft.com/office/drawing/2014/main" xmlns="" id="{2A220161-0D3D-408A-80AB-65E55487F6F6}"/>
              </a:ext>
            </a:extLst>
          </p:cNvPr>
          <p:cNvSpPr/>
          <p:nvPr userDrawn="1"/>
        </p:nvSpPr>
        <p:spPr>
          <a:xfrm>
            <a:off x="1" y="6187736"/>
            <a:ext cx="4699247" cy="363984"/>
          </a:xfrm>
          <a:prstGeom prst="rect">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800" dirty="0">
                <a:solidFill>
                  <a:srgbClr val="D40861"/>
                </a:solidFill>
              </a:rPr>
              <a:t>  </a:t>
            </a:r>
          </a:p>
        </p:txBody>
      </p:sp>
      <p:sp>
        <p:nvSpPr>
          <p:cNvPr id="5" name="Tytuł 1">
            <a:extLst>
              <a:ext uri="{FF2B5EF4-FFF2-40B4-BE49-F238E27FC236}">
                <a16:creationId xmlns:a16="http://schemas.microsoft.com/office/drawing/2014/main" xmlns="" id="{92FE4539-11DC-4930-A097-9322C0543C6F}"/>
              </a:ext>
            </a:extLst>
          </p:cNvPr>
          <p:cNvSpPr>
            <a:spLocks noGrp="1"/>
          </p:cNvSpPr>
          <p:nvPr>
            <p:ph type="title" hasCustomPrompt="1"/>
          </p:nvPr>
        </p:nvSpPr>
        <p:spPr>
          <a:xfrm>
            <a:off x="305540" y="6187736"/>
            <a:ext cx="4109621" cy="363984"/>
          </a:xfrm>
        </p:spPr>
        <p:txBody>
          <a:bodyPr>
            <a:noAutofit/>
          </a:bodyPr>
          <a:lstStyle>
            <a:lvl1pPr>
              <a:defRPr sz="1400" b="1" baseline="0">
                <a:solidFill>
                  <a:schemeClr val="bg1"/>
                </a:solidFill>
              </a:defRPr>
            </a:lvl1pPr>
          </a:lstStyle>
          <a:p>
            <a:r>
              <a:rPr lang="pl-PL" dirty="0"/>
              <a:t>Foto </a:t>
            </a:r>
            <a:r>
              <a:rPr lang="pl-PL" dirty="0" err="1"/>
              <a:t>title</a:t>
            </a:r>
            <a:r>
              <a:rPr lang="pl-PL" dirty="0"/>
              <a:t> </a:t>
            </a:r>
            <a:r>
              <a:rPr lang="pl-PL" dirty="0" err="1"/>
              <a:t>long</a:t>
            </a:r>
            <a:r>
              <a:rPr lang="pl-PL" dirty="0"/>
              <a:t> </a:t>
            </a:r>
            <a:r>
              <a:rPr lang="pl-PL" dirty="0" err="1"/>
              <a:t>very</a:t>
            </a:r>
            <a:r>
              <a:rPr lang="pl-PL" dirty="0"/>
              <a:t> </a:t>
            </a:r>
            <a:r>
              <a:rPr lang="pl-PL" dirty="0" err="1"/>
              <a:t>long</a:t>
            </a:r>
            <a:r>
              <a:rPr lang="pl-PL" dirty="0"/>
              <a:t> foto </a:t>
            </a:r>
            <a:r>
              <a:rPr lang="pl-PL" dirty="0" err="1"/>
              <a:t>title</a:t>
            </a:r>
            <a:endParaRPr lang="pl-PL" dirty="0"/>
          </a:p>
        </p:txBody>
      </p:sp>
    </p:spTree>
    <p:extLst>
      <p:ext uri="{BB962C8B-B14F-4D97-AF65-F5344CB8AC3E}">
        <p14:creationId xmlns:p14="http://schemas.microsoft.com/office/powerpoint/2010/main" val="2498622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kst_punkt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xmlns="" id="{8B15B81D-7D23-455D-9151-0C1736ABCDBF}"/>
              </a:ext>
            </a:extLst>
          </p:cNvPr>
          <p:cNvSpPr/>
          <p:nvPr userDrawn="1"/>
        </p:nvSpPr>
        <p:spPr>
          <a:xfrm>
            <a:off x="0" y="0"/>
            <a:ext cx="12192000" cy="6551720"/>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dirty="0">
              <a:solidFill>
                <a:srgbClr val="D40861"/>
              </a:solidFill>
            </a:endParaRPr>
          </a:p>
        </p:txBody>
      </p:sp>
      <p:sp>
        <p:nvSpPr>
          <p:cNvPr id="7" name="Prostokąt 6">
            <a:extLst>
              <a:ext uri="{FF2B5EF4-FFF2-40B4-BE49-F238E27FC236}">
                <a16:creationId xmlns:a16="http://schemas.microsoft.com/office/drawing/2014/main" xmlns="" id="{563560C0-1C0A-4EB0-AF0D-83D09BB9764F}"/>
              </a:ext>
            </a:extLst>
          </p:cNvPr>
          <p:cNvSpPr/>
          <p:nvPr userDrawn="1"/>
        </p:nvSpPr>
        <p:spPr>
          <a:xfrm>
            <a:off x="0" y="6551720"/>
            <a:ext cx="12192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8" name="Tytuł 1">
            <a:extLst>
              <a:ext uri="{FF2B5EF4-FFF2-40B4-BE49-F238E27FC236}">
                <a16:creationId xmlns:a16="http://schemas.microsoft.com/office/drawing/2014/main" xmlns="" id="{319F773C-CC0D-449D-8B94-ACCAC541E26A}"/>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a:solidFill>
                  <a:srgbClr val="D40861"/>
                </a:solidFill>
                <a:latin typeface="Arial" panose="020B0604020202020204" pitchFamily="34" charset="0"/>
                <a:cs typeface="Arial" panose="020B0604020202020204" pitchFamily="34" charset="0"/>
              </a:rPr>
              <a:t>Quiz</a:t>
            </a:r>
          </a:p>
        </p:txBody>
      </p:sp>
      <p:cxnSp>
        <p:nvCxnSpPr>
          <p:cNvPr id="9" name="Łącznik prosty 8">
            <a:extLst>
              <a:ext uri="{FF2B5EF4-FFF2-40B4-BE49-F238E27FC236}">
                <a16:creationId xmlns:a16="http://schemas.microsoft.com/office/drawing/2014/main" xmlns="" id="{3657DEB4-AFF9-49A6-8F67-2B0CDFD96688}"/>
              </a:ext>
            </a:extLst>
          </p:cNvPr>
          <p:cNvCxnSpPr>
            <a:cxnSpLocks/>
          </p:cNvCxnSpPr>
          <p:nvPr userDrawn="1"/>
        </p:nvCxnSpPr>
        <p:spPr>
          <a:xfrm>
            <a:off x="1039427" y="499259"/>
            <a:ext cx="546716" cy="0"/>
          </a:xfrm>
          <a:prstGeom prst="line">
            <a:avLst/>
          </a:prstGeom>
          <a:ln w="76200" cap="rnd">
            <a:solidFill>
              <a:srgbClr val="5726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01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kst_punkt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xmlns="" id="{8B15B81D-7D23-455D-9151-0C1736ABCDBF}"/>
              </a:ext>
            </a:extLst>
          </p:cNvPr>
          <p:cNvSpPr/>
          <p:nvPr userDrawn="1"/>
        </p:nvSpPr>
        <p:spPr>
          <a:xfrm>
            <a:off x="0" y="0"/>
            <a:ext cx="12192000" cy="6551720"/>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dirty="0">
              <a:solidFill>
                <a:srgbClr val="D40861"/>
              </a:solidFill>
            </a:endParaRPr>
          </a:p>
        </p:txBody>
      </p:sp>
      <p:sp>
        <p:nvSpPr>
          <p:cNvPr id="7" name="Prostokąt 6">
            <a:extLst>
              <a:ext uri="{FF2B5EF4-FFF2-40B4-BE49-F238E27FC236}">
                <a16:creationId xmlns:a16="http://schemas.microsoft.com/office/drawing/2014/main" xmlns="" id="{563560C0-1C0A-4EB0-AF0D-83D09BB9764F}"/>
              </a:ext>
            </a:extLst>
          </p:cNvPr>
          <p:cNvSpPr/>
          <p:nvPr userDrawn="1"/>
        </p:nvSpPr>
        <p:spPr>
          <a:xfrm>
            <a:off x="0" y="6551720"/>
            <a:ext cx="12192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800"/>
          </a:p>
        </p:txBody>
      </p:sp>
      <p:sp>
        <p:nvSpPr>
          <p:cNvPr id="8" name="Tytuł 1">
            <a:extLst>
              <a:ext uri="{FF2B5EF4-FFF2-40B4-BE49-F238E27FC236}">
                <a16:creationId xmlns:a16="http://schemas.microsoft.com/office/drawing/2014/main" xmlns="" id="{319F773C-CC0D-449D-8B94-ACCAC541E26A}"/>
              </a:ext>
            </a:extLst>
          </p:cNvPr>
          <p:cNvSpPr txBox="1">
            <a:spLocks/>
          </p:cNvSpPr>
          <p:nvPr userDrawn="1"/>
        </p:nvSpPr>
        <p:spPr>
          <a:xfrm>
            <a:off x="838200" y="578191"/>
            <a:ext cx="10515600" cy="922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000" b="1" dirty="0" err="1">
                <a:solidFill>
                  <a:srgbClr val="D40861"/>
                </a:solidFill>
                <a:latin typeface="Arial" panose="020B0604020202020204" pitchFamily="34" charset="0"/>
                <a:cs typeface="Arial" panose="020B0604020202020204" pitchFamily="34" charset="0"/>
              </a:rPr>
              <a:t>Question</a:t>
            </a:r>
            <a:r>
              <a:rPr lang="pl-PL" sz="2000" b="1" baseline="0" dirty="0" err="1">
                <a:solidFill>
                  <a:srgbClr val="D40861"/>
                </a:solidFill>
                <a:latin typeface="Arial" panose="020B0604020202020204" pitchFamily="34" charset="0"/>
                <a:cs typeface="Arial" panose="020B0604020202020204" pitchFamily="34" charset="0"/>
              </a:rPr>
              <a:t>s</a:t>
            </a:r>
            <a:r>
              <a:rPr lang="pl-PL" sz="2000" b="1" baseline="0" dirty="0">
                <a:solidFill>
                  <a:srgbClr val="D40861"/>
                </a:solidFill>
                <a:latin typeface="Arial" panose="020B0604020202020204" pitchFamily="34" charset="0"/>
                <a:cs typeface="Arial" panose="020B0604020202020204" pitchFamily="34" charset="0"/>
              </a:rPr>
              <a:t> and </a:t>
            </a:r>
            <a:r>
              <a:rPr lang="pl-PL" sz="2000" b="1" baseline="0" dirty="0" err="1">
                <a:solidFill>
                  <a:srgbClr val="D40861"/>
                </a:solidFill>
                <a:latin typeface="Arial" panose="020B0604020202020204" pitchFamily="34" charset="0"/>
                <a:cs typeface="Arial" panose="020B0604020202020204" pitchFamily="34" charset="0"/>
              </a:rPr>
              <a:t>Answers</a:t>
            </a:r>
            <a:endParaRPr lang="pl-PL" sz="2000" b="1" dirty="0">
              <a:solidFill>
                <a:srgbClr val="D40861"/>
              </a:solidFill>
              <a:latin typeface="Arial" panose="020B0604020202020204" pitchFamily="34" charset="0"/>
              <a:cs typeface="Arial" panose="020B0604020202020204" pitchFamily="34" charset="0"/>
            </a:endParaRPr>
          </a:p>
        </p:txBody>
      </p:sp>
      <p:cxnSp>
        <p:nvCxnSpPr>
          <p:cNvPr id="9" name="Łącznik prosty 8">
            <a:extLst>
              <a:ext uri="{FF2B5EF4-FFF2-40B4-BE49-F238E27FC236}">
                <a16:creationId xmlns:a16="http://schemas.microsoft.com/office/drawing/2014/main" xmlns="" id="{3657DEB4-AFF9-49A6-8F67-2B0CDFD96688}"/>
              </a:ext>
            </a:extLst>
          </p:cNvPr>
          <p:cNvCxnSpPr>
            <a:cxnSpLocks/>
          </p:cNvCxnSpPr>
          <p:nvPr userDrawn="1"/>
        </p:nvCxnSpPr>
        <p:spPr>
          <a:xfrm>
            <a:off x="1039427" y="499259"/>
            <a:ext cx="546716" cy="0"/>
          </a:xfrm>
          <a:prstGeom prst="line">
            <a:avLst/>
          </a:prstGeom>
          <a:ln w="76200" cap="rnd">
            <a:solidFill>
              <a:srgbClr val="5726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188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7DBEFF-83BB-45EA-AB79-FFDE594C0C6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927324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kst foto2">
  <p:cSld name="Tekst foto2">
    <p:spTree>
      <p:nvGrpSpPr>
        <p:cNvPr id="1" name="Shape 106"/>
        <p:cNvGrpSpPr/>
        <p:nvPr/>
      </p:nvGrpSpPr>
      <p:grpSpPr>
        <a:xfrm>
          <a:off x="0" y="0"/>
          <a:ext cx="0" cy="0"/>
          <a:chOff x="0" y="0"/>
          <a:chExt cx="0" cy="0"/>
        </a:xfrm>
      </p:grpSpPr>
      <p:pic>
        <p:nvPicPr>
          <p:cNvPr id="107" name="Google Shape;107;p13" descr="Obraz zawierający stół, wewnątrz, ściana, biurko&#10;&#10;Opis wygenerowany automatycznie"/>
          <p:cNvPicPr preferRelativeResize="0"/>
          <p:nvPr/>
        </p:nvPicPr>
        <p:blipFill rotWithShape="1">
          <a:blip r:embed="rId2">
            <a:alphaModFix/>
          </a:blip>
          <a:srcRect/>
          <a:stretch/>
        </p:blipFill>
        <p:spPr>
          <a:xfrm>
            <a:off x="-4592716" y="-42169"/>
            <a:ext cx="11604399" cy="6593889"/>
          </a:xfrm>
          <a:prstGeom prst="rect">
            <a:avLst/>
          </a:prstGeom>
          <a:noFill/>
          <a:ln>
            <a:noFill/>
          </a:ln>
        </p:spPr>
      </p:pic>
      <p:sp>
        <p:nvSpPr>
          <p:cNvPr id="108" name="Google Shape;108;p13"/>
          <p:cNvSpPr/>
          <p:nvPr/>
        </p:nvSpPr>
        <p:spPr>
          <a:xfrm>
            <a:off x="3716784" y="0"/>
            <a:ext cx="8475216" cy="6551720"/>
          </a:xfrm>
          <a:prstGeom prst="rect">
            <a:avLst/>
          </a:prstGeom>
          <a:solidFill>
            <a:srgbClr val="E9DD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9" name="Google Shape;109;p13"/>
          <p:cNvSpPr/>
          <p:nvPr/>
        </p:nvSpPr>
        <p:spPr>
          <a:xfrm>
            <a:off x="1" y="6551720"/>
            <a:ext cx="12191999" cy="306280"/>
          </a:xfrm>
          <a:prstGeom prst="rect">
            <a:avLst/>
          </a:prstGeom>
          <a:solidFill>
            <a:srgbClr val="D4086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 name="Google Shape;110;p13"/>
          <p:cNvSpPr txBox="1">
            <a:spLocks noGrp="1"/>
          </p:cNvSpPr>
          <p:nvPr>
            <p:ph type="title"/>
          </p:nvPr>
        </p:nvSpPr>
        <p:spPr>
          <a:xfrm>
            <a:off x="4605291" y="1662776"/>
            <a:ext cx="10515600" cy="47825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72678"/>
              </a:buClr>
              <a:buSzPts val="2000"/>
              <a:buFont typeface="Arial"/>
              <a:buNone/>
              <a:defRPr sz="2000" b="1">
                <a:solidFill>
                  <a:srgbClr val="57267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13"/>
          <p:cNvCxnSpPr/>
          <p:nvPr/>
        </p:nvCxnSpPr>
        <p:spPr>
          <a:xfrm>
            <a:off x="4791159" y="1289372"/>
            <a:ext cx="546716" cy="0"/>
          </a:xfrm>
          <a:prstGeom prst="straightConnector1">
            <a:avLst/>
          </a:prstGeom>
          <a:noFill/>
          <a:ln w="76200" cap="rnd" cmpd="sng">
            <a:solidFill>
              <a:srgbClr val="D40861"/>
            </a:solidFill>
            <a:prstDash val="solid"/>
            <a:miter lim="800000"/>
            <a:headEnd type="none" w="sm" len="sm"/>
            <a:tailEnd type="none" w="sm" len="sm"/>
          </a:ln>
        </p:spPr>
      </p:cxnSp>
    </p:spTree>
    <p:extLst>
      <p:ext uri="{BB962C8B-B14F-4D97-AF65-F5344CB8AC3E}">
        <p14:creationId xmlns:p14="http://schemas.microsoft.com/office/powerpoint/2010/main" val="418140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7DBEFF-83BB-45EA-AB79-FFDE594C0C66}"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390139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7DBEFF-83BB-45EA-AB79-FFDE594C0C6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419126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7DBEFF-83BB-45EA-AB79-FFDE594C0C66}" type="datetimeFigureOut">
              <a:rPr lang="en-US" smtClean="0"/>
              <a:t>7/13/2020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3214973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7DBEFF-83BB-45EA-AB79-FFDE594C0C66}" type="datetimeFigureOut">
              <a:rPr lang="en-US" smtClean="0"/>
              <a:t>7/13/2020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79021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7DBEFF-83BB-45EA-AB79-FFDE594C0C66}" type="datetimeFigureOut">
              <a:rPr lang="en-US" smtClean="0"/>
              <a:t>7/13/2020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53583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7DBEFF-83BB-45EA-AB79-FFDE594C0C6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912948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7DBEFF-83BB-45EA-AB79-FFDE594C0C66}" type="datetimeFigureOut">
              <a:rPr lang="en-US" smtClean="0"/>
              <a:t>7/13/2020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B146CB-D239-47FD-B79F-F24C338ACBEB}" type="slidenum">
              <a:rPr lang="en-US" smtClean="0"/>
              <a:t>‹#›</a:t>
            </a:fld>
            <a:endParaRPr lang="en-US"/>
          </a:p>
        </p:txBody>
      </p:sp>
    </p:spTree>
    <p:extLst>
      <p:ext uri="{BB962C8B-B14F-4D97-AF65-F5344CB8AC3E}">
        <p14:creationId xmlns:p14="http://schemas.microsoft.com/office/powerpoint/2010/main" val="1356007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DBEFF-83BB-45EA-AB79-FFDE594C0C66}" type="datetimeFigureOut">
              <a:rPr lang="en-US" smtClean="0"/>
              <a:t>7/13/2020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146CB-D239-47FD-B79F-F24C338ACBEB}" type="slidenum">
              <a:rPr lang="en-US" smtClean="0"/>
              <a:t>‹#›</a:t>
            </a:fld>
            <a:endParaRPr lang="en-US"/>
          </a:p>
        </p:txBody>
      </p:sp>
    </p:spTree>
    <p:extLst>
      <p:ext uri="{BB962C8B-B14F-4D97-AF65-F5344CB8AC3E}">
        <p14:creationId xmlns:p14="http://schemas.microsoft.com/office/powerpoint/2010/main" val="1886308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8"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9.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finlit.eu/edu/course/view.php?id=4#section-4" TargetMode="External"/><Relationship Id="rId7" Type="http://schemas.openxmlformats.org/officeDocument/2006/relationships/hyperlink" Target="https://finlit.eu/edu/course/view.php?id=4#section-8" TargetMode="External"/><Relationship Id="rId2" Type="http://schemas.openxmlformats.org/officeDocument/2006/relationships/hyperlink" Target="https://finlit.eu/edu/course/view.php?id=4#section-3" TargetMode="External"/><Relationship Id="rId1" Type="http://schemas.openxmlformats.org/officeDocument/2006/relationships/slideLayout" Target="../slideLayouts/slideLayout19.xml"/><Relationship Id="rId6" Type="http://schemas.openxmlformats.org/officeDocument/2006/relationships/hyperlink" Target="https://finlit.eu/edu/course/view.php?id=4#section-7" TargetMode="External"/><Relationship Id="rId5" Type="http://schemas.openxmlformats.org/officeDocument/2006/relationships/hyperlink" Target="https://finlit.eu/edu/course/view.php?id=4#section-6" TargetMode="External"/><Relationship Id="rId4" Type="http://schemas.openxmlformats.org/officeDocument/2006/relationships/hyperlink" Target="https://finlit.eu/edu/course/view.php?id=4#section-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7267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5801" y="2367725"/>
            <a:ext cx="8511252" cy="1570502"/>
          </a:xfrm>
          <a:noFill/>
        </p:spPr>
        <p:txBody>
          <a:bodyPr>
            <a:normAutofit/>
          </a:bodyPr>
          <a:lstStyle/>
          <a:p>
            <a:pPr algn="l"/>
            <a:r>
              <a:rPr lang="en-US" sz="3600" b="1" dirty="0">
                <a:solidFill>
                  <a:schemeClr val="bg1"/>
                </a:solidFill>
                <a:latin typeface="+mn-lt"/>
                <a:cs typeface="Arial" panose="020B0604020202020204" pitchFamily="34" charset="0"/>
              </a:rPr>
              <a:t>FINLIT Platform Functionalities </a:t>
            </a:r>
          </a:p>
        </p:txBody>
      </p:sp>
      <p:sp>
        <p:nvSpPr>
          <p:cNvPr id="3" name="Subtitle 2"/>
          <p:cNvSpPr>
            <a:spLocks noGrp="1"/>
          </p:cNvSpPr>
          <p:nvPr>
            <p:ph type="subTitle" idx="1"/>
          </p:nvPr>
        </p:nvSpPr>
        <p:spPr>
          <a:xfrm>
            <a:off x="2345802" y="4030302"/>
            <a:ext cx="9144000" cy="1655762"/>
          </a:xfrm>
        </p:spPr>
        <p:txBody>
          <a:bodyPr>
            <a:normAutofit lnSpcReduction="10000"/>
          </a:bodyPr>
          <a:lstStyle/>
          <a:p>
            <a:pPr algn="l"/>
            <a:r>
              <a:rPr lang="en-US" dirty="0">
                <a:solidFill>
                  <a:schemeClr val="bg1"/>
                </a:solidFill>
              </a:rPr>
              <a:t>Webinar</a:t>
            </a:r>
            <a:r>
              <a:rPr lang="bg-BG" dirty="0">
                <a:solidFill>
                  <a:schemeClr val="bg1"/>
                </a:solidFill>
              </a:rPr>
              <a:t> </a:t>
            </a:r>
            <a:r>
              <a:rPr lang="en-US" dirty="0">
                <a:solidFill>
                  <a:schemeClr val="bg1"/>
                </a:solidFill>
              </a:rPr>
              <a:t>for key trainers</a:t>
            </a:r>
            <a:endParaRPr lang="pl-PL" dirty="0">
              <a:solidFill>
                <a:schemeClr val="bg1"/>
              </a:solidFill>
            </a:endParaRPr>
          </a:p>
          <a:p>
            <a:pPr algn="l"/>
            <a:endParaRPr lang="pl-PL" dirty="0">
              <a:solidFill>
                <a:schemeClr val="bg1"/>
              </a:solidFill>
            </a:endParaRPr>
          </a:p>
          <a:p>
            <a:pPr algn="l"/>
            <a:r>
              <a:rPr lang="pl-PL" dirty="0">
                <a:solidFill>
                  <a:schemeClr val="bg1"/>
                </a:solidFill>
              </a:rPr>
              <a:t>Presentation: Elka </a:t>
            </a:r>
            <a:r>
              <a:rPr lang="pl-PL" dirty="0" err="1">
                <a:solidFill>
                  <a:schemeClr val="bg1"/>
                </a:solidFill>
              </a:rPr>
              <a:t>Zlateva</a:t>
            </a:r>
            <a:r>
              <a:rPr lang="pl-PL" dirty="0">
                <a:solidFill>
                  <a:schemeClr val="bg1"/>
                </a:solidFill>
              </a:rPr>
              <a:t>, Emil </a:t>
            </a:r>
            <a:r>
              <a:rPr lang="pl-PL" dirty="0" err="1">
                <a:solidFill>
                  <a:schemeClr val="bg1"/>
                </a:solidFill>
              </a:rPr>
              <a:t>Stoyanov</a:t>
            </a:r>
            <a:r>
              <a:rPr lang="pl-PL" dirty="0">
                <a:solidFill>
                  <a:schemeClr val="bg1"/>
                </a:solidFill>
              </a:rPr>
              <a:t/>
            </a:r>
            <a:br>
              <a:rPr lang="pl-PL" dirty="0">
                <a:solidFill>
                  <a:schemeClr val="bg1"/>
                </a:solidFill>
              </a:rPr>
            </a:br>
            <a:r>
              <a:rPr lang="pl-PL" dirty="0">
                <a:solidFill>
                  <a:schemeClr val="bg1"/>
                </a:solidFill>
              </a:rPr>
              <a:t>Hosting: Katarzyna Morawska</a:t>
            </a:r>
            <a:r>
              <a:rPr lang="en-US" dirty="0">
                <a:solidFill>
                  <a:schemeClr val="bg1"/>
                </a:solidFill>
              </a:rPr>
              <a:t>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2447309" y="2089934"/>
            <a:ext cx="793843"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08" y="725004"/>
            <a:ext cx="3143263" cy="999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7725"/>
            <a:ext cx="1556391" cy="2515038"/>
          </a:xfrm>
          <a:prstGeom prst="rect">
            <a:avLst/>
          </a:prstGeom>
        </p:spPr>
      </p:pic>
      <p:sp>
        <p:nvSpPr>
          <p:cNvPr id="6" name="Rectangle 5"/>
          <p:cNvSpPr/>
          <p:nvPr/>
        </p:nvSpPr>
        <p:spPr>
          <a:xfrm>
            <a:off x="2447308" y="5686064"/>
            <a:ext cx="1552028" cy="400110"/>
          </a:xfrm>
          <a:prstGeom prst="rect">
            <a:avLst/>
          </a:prstGeom>
        </p:spPr>
        <p:txBody>
          <a:bodyPr wrap="none">
            <a:spAutoFit/>
          </a:bodyPr>
          <a:lstStyle/>
          <a:p>
            <a:r>
              <a:rPr lang="en-US" sz="2000" b="1" dirty="0">
                <a:solidFill>
                  <a:srgbClr val="D40861"/>
                </a:solidFill>
              </a:rPr>
              <a:t>July</a:t>
            </a:r>
            <a:r>
              <a:rPr lang="pl-PL" sz="2000" b="1" dirty="0">
                <a:solidFill>
                  <a:srgbClr val="D40861"/>
                </a:solidFill>
              </a:rPr>
              <a:t> 1</a:t>
            </a:r>
            <a:r>
              <a:rPr lang="en-US" sz="2000" b="1" dirty="0">
                <a:solidFill>
                  <a:srgbClr val="D40861"/>
                </a:solidFill>
              </a:rPr>
              <a:t>3</a:t>
            </a:r>
            <a:r>
              <a:rPr lang="pl-PL" sz="2000" b="1" dirty="0">
                <a:solidFill>
                  <a:srgbClr val="D40861"/>
                </a:solidFill>
              </a:rPr>
              <a:t>,</a:t>
            </a:r>
            <a:r>
              <a:rPr lang="en-US" sz="2000" b="1" dirty="0">
                <a:solidFill>
                  <a:srgbClr val="D40861"/>
                </a:solidFill>
              </a:rPr>
              <a:t> 2020</a:t>
            </a:r>
          </a:p>
        </p:txBody>
      </p:sp>
    </p:spTree>
    <p:extLst>
      <p:ext uri="{BB962C8B-B14F-4D97-AF65-F5344CB8AC3E}">
        <p14:creationId xmlns:p14="http://schemas.microsoft.com/office/powerpoint/2010/main" val="2201028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xmlns="" id="{799A8B4F-0FED-46C0-9186-5A8E116D8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7" name="Picture 136">
            <a:extLst>
              <a:ext uri="{FF2B5EF4-FFF2-40B4-BE49-F238E27FC236}">
                <a16:creationId xmlns:a16="http://schemas.microsoft.com/office/drawing/2014/main" xmlns="" id="{DA6861EE-7660-46C9-80BD-173B8F7454B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idx="4294967295"/>
          </p:nvPr>
        </p:nvSpPr>
        <p:spPr>
          <a:xfrm>
            <a:off x="807365" y="802956"/>
            <a:ext cx="6318649" cy="929166"/>
          </a:xfrm>
        </p:spPr>
        <p:txBody>
          <a:bodyPr vert="horz" lIns="91440" tIns="45720" rIns="91440" bIns="45720" rtlCol="0" anchor="ctr" anchorCtr="0">
            <a:normAutofit/>
          </a:bodyPr>
          <a:lstStyle/>
          <a:p>
            <a:r>
              <a:rPr lang="en-US" sz="3600" b="1" dirty="0">
                <a:solidFill>
                  <a:srgbClr val="572678"/>
                </a:solidFill>
              </a:rPr>
              <a:t>Purpose of the LMS</a:t>
            </a:r>
          </a:p>
        </p:txBody>
      </p:sp>
      <p:graphicFrame>
        <p:nvGraphicFramePr>
          <p:cNvPr id="5" name="Table 5">
            <a:extLst>
              <a:ext uri="{FF2B5EF4-FFF2-40B4-BE49-F238E27FC236}">
                <a16:creationId xmlns:a16="http://schemas.microsoft.com/office/drawing/2014/main" xmlns="" id="{5BD09E14-4AFE-48BB-AA21-8BB1862D1D67}"/>
              </a:ext>
            </a:extLst>
          </p:cNvPr>
          <p:cNvGraphicFramePr>
            <a:graphicFrameLocks noGrp="1"/>
          </p:cNvGraphicFramePr>
          <p:nvPr>
            <p:ph idx="4294967295"/>
            <p:extLst>
              <p:ext uri="{D42A27DB-BD31-4B8C-83A1-F6EECF244321}">
                <p14:modId xmlns:p14="http://schemas.microsoft.com/office/powerpoint/2010/main" val="2979152455"/>
              </p:ext>
            </p:extLst>
          </p:nvPr>
        </p:nvGraphicFramePr>
        <p:xfrm>
          <a:off x="838200" y="1825625"/>
          <a:ext cx="5257800" cy="4654688"/>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3644211709"/>
                    </a:ext>
                  </a:extLst>
                </a:gridCol>
              </a:tblGrid>
              <a:tr h="46546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rgbClr val="572678"/>
                          </a:solidFill>
                          <a:effectLst/>
                          <a:latin typeface="+mn-lt"/>
                          <a:ea typeface="+mn-ea"/>
                          <a:cs typeface="+mn-cs"/>
                        </a:rPr>
                        <a:t>LMS delivers and manages all types of content, including video, courses, and documents.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kern="1200" dirty="0">
                        <a:solidFill>
                          <a:srgbClr val="572678"/>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kern="1200" dirty="0">
                          <a:solidFill>
                            <a:srgbClr val="572678"/>
                          </a:solidFill>
                          <a:effectLst/>
                          <a:latin typeface="+mn-lt"/>
                          <a:ea typeface="+mn-ea"/>
                          <a:cs typeface="+mn-cs"/>
                        </a:rPr>
                        <a:t>It is used both in education and higher education markets, but is business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kern="1200" dirty="0">
                        <a:solidFill>
                          <a:srgbClr val="572678"/>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kern="1200" dirty="0">
                        <a:solidFill>
                          <a:srgbClr val="572678"/>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i="0" kern="1200" dirty="0">
                        <a:solidFill>
                          <a:srgbClr val="572678"/>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kern="1200" dirty="0">
                          <a:solidFill>
                            <a:srgbClr val="572678"/>
                          </a:solidFill>
                          <a:effectLst/>
                          <a:latin typeface="+mn-lt"/>
                          <a:ea typeface="+mn-ea"/>
                          <a:cs typeface="+mn-cs"/>
                        </a:rPr>
                        <a:t>“The time has come when you need to make a decision and find out not if but what kind of LMS would be the best option for your business.” </a:t>
                      </a:r>
                      <a:r>
                        <a:rPr lang="en-US" sz="2000" dirty="0"/>
                        <a:t>ten </a:t>
                      </a:r>
                      <a:r>
                        <a:rPr lang="en-US" dirty="0"/>
                        <a:t>the use </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US" dirty="0">
                        <a:solidFill>
                          <a:srgbClr val="57267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b="0" i="1" dirty="0">
                          <a:solidFill>
                            <a:srgbClr val="572678"/>
                          </a:solidFill>
                        </a:rPr>
                        <a:t>                                        </a:t>
                      </a:r>
                      <a:r>
                        <a:rPr lang="en-US" b="0" i="1" dirty="0">
                          <a:solidFill>
                            <a:srgbClr val="572678"/>
                          </a:solidFill>
                        </a:rPr>
                        <a:t>E-learning industry, 2020</a:t>
                      </a:r>
                      <a:r>
                        <a:rPr lang="en-US" b="0" i="1" dirty="0"/>
                        <a:t>of </a:t>
                      </a:r>
                      <a:r>
                        <a:rPr lang="en-US" dirty="0"/>
                        <a:t>a syllabus.</a:t>
                      </a:r>
                      <a:endParaRPr lang="en-US" sz="1050" dirty="0">
                        <a:solidFill>
                          <a:srgbClr val="000000"/>
                        </a:solidFill>
                      </a:endParaRPr>
                    </a:p>
                  </a:txBody>
                  <a:tcPr>
                    <a:noFill/>
                  </a:tcPr>
                </a:tc>
                <a:extLst>
                  <a:ext uri="{0D108BD9-81ED-4DB2-BD59-A6C34878D82A}">
                    <a16:rowId xmlns:a16="http://schemas.microsoft.com/office/drawing/2014/main" xmlns="" val="2670966025"/>
                  </a:ext>
                </a:extLst>
              </a:tr>
            </a:tbl>
          </a:graphicData>
        </a:graphic>
      </p:graphicFrame>
      <p:sp>
        <p:nvSpPr>
          <p:cNvPr id="139" name="Oval 138">
            <a:extLst>
              <a:ext uri="{FF2B5EF4-FFF2-40B4-BE49-F238E27FC236}">
                <a16:creationId xmlns:a16="http://schemas.microsoft.com/office/drawing/2014/main" xmlns="" id="{38A69B74-22E3-47CC-823F-18BE7930C8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71">
            <a:extLst>
              <a:ext uri="{FF2B5EF4-FFF2-40B4-BE49-F238E27FC236}">
                <a16:creationId xmlns:a16="http://schemas.microsoft.com/office/drawing/2014/main" xmlns="" id="{1778637B-5DB8-4A75-B2E6-FC2B1BB9A7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4" descr="Canvas - eLearning Industry">
            <a:extLst>
              <a:ext uri="{FF2B5EF4-FFF2-40B4-BE49-F238E27FC236}">
                <a16:creationId xmlns:a16="http://schemas.microsoft.com/office/drawing/2014/main" xmlns="" id="{48469856-F69D-4D2D-BA3D-CF1EAA2F1D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12" t="-2" r="21487" b="40000"/>
          <a:stretch/>
        </p:blipFill>
        <p:spPr bwMode="auto">
          <a:xfrm>
            <a:off x="9147992" y="210817"/>
            <a:ext cx="2429542" cy="24295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Google Classroom – Приложения в Google Play">
            <a:extLst>
              <a:ext uri="{FF2B5EF4-FFF2-40B4-BE49-F238E27FC236}">
                <a16:creationId xmlns:a16="http://schemas.microsoft.com/office/drawing/2014/main" xmlns="" id="{41520310-6023-4B39-89C9-B1E7EDC1FC7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13910" y="3478741"/>
            <a:ext cx="1606964" cy="1606964"/>
          </a:xfrm>
          <a:prstGeom prst="rect">
            <a:avLst/>
          </a:prstGeom>
          <a:noFill/>
          <a:extLst>
            <a:ext uri="{909E8E84-426E-40DD-AFC4-6F175D3DCCD1}">
              <a14:hiddenFill xmlns:a14="http://schemas.microsoft.com/office/drawing/2010/main">
                <a:solidFill>
                  <a:srgbClr val="FFFFFF"/>
                </a:solidFill>
              </a14:hiddenFill>
            </a:ext>
          </a:extLst>
        </p:spPr>
      </p:pic>
      <p:sp>
        <p:nvSpPr>
          <p:cNvPr id="143" name="Freeform 75">
            <a:extLst>
              <a:ext uri="{FF2B5EF4-FFF2-40B4-BE49-F238E27FC236}">
                <a16:creationId xmlns:a16="http://schemas.microsoft.com/office/drawing/2014/main" xmlns="" id="{0035A30C-45F3-4EFB-B2E8-6E2A11843D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Moodle – Приложения в Google Play"/>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918893" y="5010263"/>
            <a:ext cx="1661466" cy="166146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17" name="Chevron 4">
            <a:extLst>
              <a:ext uri="{FF2B5EF4-FFF2-40B4-BE49-F238E27FC236}">
                <a16:creationId xmlns:a16="http://schemas.microsoft.com/office/drawing/2014/main" xmlns="" id="{5C3DDB05-8253-4D93-9238-EF93BD225809}"/>
              </a:ext>
            </a:extLst>
          </p:cNvPr>
          <p:cNvSpPr/>
          <p:nvPr/>
        </p:nvSpPr>
        <p:spPr>
          <a:xfrm>
            <a:off x="483385" y="200145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Chevron 4">
            <a:extLst>
              <a:ext uri="{FF2B5EF4-FFF2-40B4-BE49-F238E27FC236}">
                <a16:creationId xmlns:a16="http://schemas.microsoft.com/office/drawing/2014/main" xmlns="" id="{33B859CB-E7C9-4DB1-B6F9-B7F95D437956}"/>
              </a:ext>
            </a:extLst>
          </p:cNvPr>
          <p:cNvSpPr/>
          <p:nvPr/>
        </p:nvSpPr>
        <p:spPr>
          <a:xfrm>
            <a:off x="483385" y="2960687"/>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9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476466" y="1446664"/>
            <a:ext cx="8388202" cy="709682"/>
          </a:xfrm>
          <a:prstGeom prst="rect">
            <a:avLst/>
          </a:prstGeom>
          <a:noFill/>
          <a:ln>
            <a:noFill/>
          </a:ln>
        </p:spPr>
        <p:txBody>
          <a:bodyPr spcFirstLastPara="1" vert="horz" wrap="square" lIns="91425" tIns="45700" rIns="91425" bIns="45700" rtlCol="0" anchor="ctr" anchorCtr="0">
            <a:noAutofit/>
          </a:bodyPr>
          <a:lstStyle/>
          <a:p>
            <a:r>
              <a:rPr lang="en-US" sz="3200" dirty="0">
                <a:solidFill>
                  <a:srgbClr val="D40861"/>
                </a:solidFill>
              </a:rPr>
              <a:t>Advantages of LMS </a:t>
            </a:r>
            <a:endParaRPr sz="3200" dirty="0">
              <a:solidFill>
                <a:srgbClr val="D40861"/>
              </a:solidFill>
              <a:latin typeface="+mn-lt"/>
            </a:endParaRPr>
          </a:p>
        </p:txBody>
      </p:sp>
      <p:sp>
        <p:nvSpPr>
          <p:cNvPr id="209" name="Google Shape;209;p28"/>
          <p:cNvSpPr txBox="1">
            <a:spLocks noGrp="1"/>
          </p:cNvSpPr>
          <p:nvPr>
            <p:ph type="body" idx="4294967295"/>
          </p:nvPr>
        </p:nvSpPr>
        <p:spPr>
          <a:xfrm>
            <a:off x="4217157" y="2456597"/>
            <a:ext cx="7478973" cy="3880753"/>
          </a:xfrm>
          <a:prstGeom prst="rect">
            <a:avLst/>
          </a:prstGeom>
          <a:noFill/>
          <a:ln>
            <a:noFill/>
          </a:ln>
        </p:spPr>
        <p:txBody>
          <a:bodyPr spcFirstLastPara="1" vert="horz" wrap="square" lIns="91425" tIns="45700" rIns="91425" bIns="45700" rtlCol="0" anchor="t" anchorCtr="0">
            <a:noAutofit/>
          </a:bodyPr>
          <a:lstStyle/>
          <a:p>
            <a:r>
              <a:rPr lang="en-US" sz="2400" dirty="0">
                <a:solidFill>
                  <a:srgbClr val="572678"/>
                </a:solidFill>
              </a:rPr>
              <a:t>Saves time - the instructors can utilize that time to focus more on each individual’s progress; </a:t>
            </a:r>
          </a:p>
          <a:p>
            <a:r>
              <a:rPr lang="en-US" sz="2400" dirty="0">
                <a:solidFill>
                  <a:srgbClr val="572678"/>
                </a:solidFill>
              </a:rPr>
              <a:t>Saves money - everything becomes digital, no need of notebooks, copies, etc.; </a:t>
            </a:r>
          </a:p>
          <a:p>
            <a:r>
              <a:rPr lang="en-US" sz="2400" dirty="0">
                <a:solidFill>
                  <a:srgbClr val="572678"/>
                </a:solidFill>
              </a:rPr>
              <a:t>Gives freedom to the user to learn from anywhere and increases mobility; </a:t>
            </a:r>
          </a:p>
          <a:p>
            <a:r>
              <a:rPr lang="en-US" sz="2400" dirty="0">
                <a:solidFill>
                  <a:srgbClr val="572678"/>
                </a:solidFill>
              </a:rPr>
              <a:t>Interesting - video tutorials, clips, gamification, etc.; </a:t>
            </a:r>
          </a:p>
          <a:p>
            <a:r>
              <a:rPr lang="en-US" sz="2400" dirty="0">
                <a:solidFill>
                  <a:srgbClr val="572678"/>
                </a:solidFill>
              </a:rPr>
              <a:t>Quick and accurate; </a:t>
            </a:r>
          </a:p>
        </p:txBody>
      </p:sp>
    </p:spTree>
    <p:extLst>
      <p:ext uri="{BB962C8B-B14F-4D97-AF65-F5344CB8AC3E}">
        <p14:creationId xmlns:p14="http://schemas.microsoft.com/office/powerpoint/2010/main" val="322092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476466" y="1446664"/>
            <a:ext cx="8388202" cy="709682"/>
          </a:xfrm>
          <a:prstGeom prst="rect">
            <a:avLst/>
          </a:prstGeom>
          <a:noFill/>
          <a:ln>
            <a:noFill/>
          </a:ln>
        </p:spPr>
        <p:txBody>
          <a:bodyPr spcFirstLastPara="1" vert="horz" wrap="square" lIns="91425" tIns="45700" rIns="91425" bIns="45700" rtlCol="0" anchor="ctr" anchorCtr="0">
            <a:noAutofit/>
          </a:bodyPr>
          <a:lstStyle/>
          <a:p>
            <a:r>
              <a:rPr lang="en-US" sz="3200" dirty="0">
                <a:solidFill>
                  <a:srgbClr val="D40861"/>
                </a:solidFill>
              </a:rPr>
              <a:t>Disadvantages of LMS </a:t>
            </a:r>
            <a:endParaRPr sz="3200" dirty="0">
              <a:solidFill>
                <a:srgbClr val="D40861"/>
              </a:solidFill>
              <a:latin typeface="+mn-lt"/>
            </a:endParaRPr>
          </a:p>
        </p:txBody>
      </p:sp>
      <p:sp>
        <p:nvSpPr>
          <p:cNvPr id="209" name="Google Shape;209;p28"/>
          <p:cNvSpPr txBox="1">
            <a:spLocks noGrp="1"/>
          </p:cNvSpPr>
          <p:nvPr>
            <p:ph type="body" idx="4294967295"/>
          </p:nvPr>
        </p:nvSpPr>
        <p:spPr>
          <a:xfrm>
            <a:off x="4217157" y="2320119"/>
            <a:ext cx="7478973" cy="4017231"/>
          </a:xfrm>
          <a:prstGeom prst="rect">
            <a:avLst/>
          </a:prstGeom>
          <a:noFill/>
          <a:ln>
            <a:noFill/>
          </a:ln>
        </p:spPr>
        <p:txBody>
          <a:bodyPr spcFirstLastPara="1" vert="horz" wrap="square" lIns="91425" tIns="45700" rIns="91425" bIns="45700" rtlCol="0" anchor="t" anchorCtr="0">
            <a:noAutofit/>
          </a:bodyPr>
          <a:lstStyle/>
          <a:p>
            <a:r>
              <a:rPr lang="en-US" sz="2400" dirty="0">
                <a:solidFill>
                  <a:srgbClr val="572678"/>
                </a:solidFill>
              </a:rPr>
              <a:t>The impact of face-to-face interaction is reduced, as no gathering is required for learning; </a:t>
            </a:r>
          </a:p>
          <a:p>
            <a:r>
              <a:rPr lang="en-US" sz="2400" dirty="0">
                <a:solidFill>
                  <a:srgbClr val="572678"/>
                </a:solidFill>
              </a:rPr>
              <a:t>It increases the tunnel effect of learning, hence the scope of wide thinking may get reduced and the user may just see through LMS, thereby leaving many opportunities outside; </a:t>
            </a:r>
          </a:p>
          <a:p>
            <a:r>
              <a:rPr lang="en-US" sz="2400" dirty="0">
                <a:solidFill>
                  <a:srgbClr val="572678"/>
                </a:solidFill>
              </a:rPr>
              <a:t>Some students need motivation and encouragement to learn which will be missing and thereby credibility issues will be present; </a:t>
            </a:r>
          </a:p>
          <a:p>
            <a:r>
              <a:rPr lang="en-US" sz="2400" dirty="0">
                <a:solidFill>
                  <a:srgbClr val="572678"/>
                </a:solidFill>
              </a:rPr>
              <a:t>Technical equipment required; </a:t>
            </a:r>
          </a:p>
        </p:txBody>
      </p:sp>
    </p:spTree>
    <p:extLst>
      <p:ext uri="{BB962C8B-B14F-4D97-AF65-F5344CB8AC3E}">
        <p14:creationId xmlns:p14="http://schemas.microsoft.com/office/powerpoint/2010/main" val="2899518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Distance and blended learning </a:t>
            </a:r>
          </a:p>
        </p:txBody>
      </p:sp>
      <p:sp>
        <p:nvSpPr>
          <p:cNvPr id="3" name="Content Placeholder 2"/>
          <p:cNvSpPr>
            <a:spLocks noGrp="1"/>
          </p:cNvSpPr>
          <p:nvPr>
            <p:ph idx="1"/>
          </p:nvPr>
        </p:nvSpPr>
        <p:spPr>
          <a:xfrm>
            <a:off x="782552" y="1715284"/>
            <a:ext cx="3306370" cy="4571217"/>
          </a:xfrm>
        </p:spPr>
        <p:txBody>
          <a:bodyPr numCol="1" spcCol="365760">
            <a:normAutofit/>
          </a:bodyPr>
          <a:lstStyle/>
          <a:p>
            <a:pPr marL="0" lvl="0" indent="0">
              <a:lnSpc>
                <a:spcPct val="110000"/>
              </a:lnSpc>
              <a:buClr>
                <a:srgbClr val="572678"/>
              </a:buClr>
              <a:buSzPts val="2800"/>
              <a:buNone/>
            </a:pPr>
            <a:endParaRPr lang="en-US" dirty="0">
              <a:solidFill>
                <a:srgbClr val="572678"/>
              </a:solidFill>
            </a:endParaRPr>
          </a:p>
          <a:p>
            <a:pPr marL="0" lvl="0" indent="0">
              <a:lnSpc>
                <a:spcPct val="110000"/>
              </a:lnSpc>
              <a:buClr>
                <a:srgbClr val="572678"/>
              </a:buClr>
              <a:buSzPts val="2800"/>
              <a:buNone/>
            </a:pPr>
            <a:endParaRPr lang="en-US" dirty="0">
              <a:solidFill>
                <a:srgbClr val="572678"/>
              </a:solidFill>
            </a:endParaRPr>
          </a:p>
          <a:p>
            <a:pPr marL="0" lvl="0" indent="0" algn="ctr">
              <a:lnSpc>
                <a:spcPct val="110000"/>
              </a:lnSpc>
              <a:buClr>
                <a:srgbClr val="572678"/>
              </a:buClr>
              <a:buSzPts val="2800"/>
              <a:buNone/>
            </a:pPr>
            <a:r>
              <a:rPr lang="en-US" sz="3200" b="1" dirty="0">
                <a:solidFill>
                  <a:srgbClr val="D40861"/>
                </a:solidFill>
              </a:rPr>
              <a:t>The challenge of COVID-19</a:t>
            </a:r>
          </a:p>
          <a:p>
            <a:pPr marL="0" lvl="0" indent="0">
              <a:buClr>
                <a:srgbClr val="572678"/>
              </a:buClr>
              <a:buSzPts val="2800"/>
              <a:buNone/>
            </a:pPr>
            <a:endParaRPr lang="en-US" dirty="0">
              <a:solidFill>
                <a:srgbClr val="572678"/>
              </a:solidFill>
            </a:endParaRPr>
          </a:p>
          <a:p>
            <a:pPr marL="0" lvl="0" indent="0">
              <a:buClr>
                <a:srgbClr val="572678"/>
              </a:buClr>
              <a:buSzPts val="2800"/>
              <a:buNone/>
            </a:pPr>
            <a:endParaRPr lang="en-US" dirty="0">
              <a:solidFill>
                <a:srgbClr val="572678"/>
              </a:solidFill>
            </a:endParaRP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4264" y="1896673"/>
            <a:ext cx="6312657" cy="4208438"/>
          </a:xfrm>
          <a:prstGeom prst="rect">
            <a:avLst/>
          </a:prstGeom>
        </p:spPr>
      </p:pic>
    </p:spTree>
    <p:extLst>
      <p:ext uri="{BB962C8B-B14F-4D97-AF65-F5344CB8AC3E}">
        <p14:creationId xmlns:p14="http://schemas.microsoft.com/office/powerpoint/2010/main" val="4285796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4579" y="629267"/>
            <a:ext cx="6422849" cy="1243094"/>
          </a:xfrm>
        </p:spPr>
        <p:txBody>
          <a:bodyPr vert="horz" lIns="91440" tIns="45720" rIns="91440" bIns="45720" rtlCol="0" anchor="ctr" anchorCtr="0">
            <a:normAutofit/>
          </a:bodyPr>
          <a:lstStyle/>
          <a:p>
            <a:r>
              <a:rPr lang="en-US" sz="3600" b="1" kern="1200" dirty="0">
                <a:solidFill>
                  <a:srgbClr val="572678"/>
                </a:solidFill>
                <a:latin typeface="+mj-lt"/>
                <a:ea typeface="+mj-ea"/>
                <a:cs typeface="+mj-cs"/>
              </a:rPr>
              <a:t>FINLIT Learning Platform is based on Moodle</a:t>
            </a:r>
          </a:p>
        </p:txBody>
      </p:sp>
      <p:sp>
        <p:nvSpPr>
          <p:cNvPr id="71" name="Rectangle 70">
            <a:extLst>
              <a:ext uri="{FF2B5EF4-FFF2-40B4-BE49-F238E27FC236}">
                <a16:creationId xmlns:a16="http://schemas.microsoft.com/office/drawing/2014/main" xmlns="" id="{8E20FA99-AAAC-4AF3-9FAE-707420324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xmlns="" id="{9573BE85-6043-4C3A-A7DD-483A0A5FB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Moodle – Приложения в Google Play"/>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1364" y="1872360"/>
            <a:ext cx="3113280" cy="3113280"/>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214581" y="2165684"/>
            <a:ext cx="6422848" cy="4058135"/>
          </a:xfrm>
        </p:spPr>
        <p:txBody>
          <a:bodyPr vert="horz" lIns="91440" tIns="45720" rIns="91440" bIns="45720" numCol="2" spcCol="365760" rtlCol="0">
            <a:normAutofit/>
          </a:bodyPr>
          <a:lstStyle/>
          <a:p>
            <a:pPr marL="0" indent="0">
              <a:buNone/>
            </a:pPr>
            <a:r>
              <a:rPr lang="en-US" sz="2000" b="1" dirty="0">
                <a:solidFill>
                  <a:srgbClr val="572678"/>
                </a:solidFill>
              </a:rPr>
              <a:t>Why?</a:t>
            </a:r>
          </a:p>
          <a:p>
            <a:r>
              <a:rPr lang="en-US" sz="1900" dirty="0">
                <a:solidFill>
                  <a:srgbClr val="572678"/>
                </a:solidFill>
              </a:rPr>
              <a:t>Covers all project requirements</a:t>
            </a:r>
          </a:p>
          <a:p>
            <a:r>
              <a:rPr lang="en-US" sz="1900" dirty="0">
                <a:solidFill>
                  <a:srgbClr val="572678"/>
                </a:solidFill>
              </a:rPr>
              <a:t>Attractive visual design </a:t>
            </a:r>
          </a:p>
          <a:p>
            <a:r>
              <a:rPr lang="en-US" sz="1900" dirty="0">
                <a:solidFill>
                  <a:srgbClr val="572678"/>
                </a:solidFill>
              </a:rPr>
              <a:t>Everything is done in one place – project web site &amp; learning platform</a:t>
            </a:r>
          </a:p>
          <a:p>
            <a:r>
              <a:rPr lang="en-US" sz="1900" dirty="0">
                <a:solidFill>
                  <a:srgbClr val="572678"/>
                </a:solidFill>
              </a:rPr>
              <a:t>Offers attractive learning experience with the Interactive content and Webinar modules</a:t>
            </a:r>
            <a:br>
              <a:rPr lang="en-US" sz="1900" dirty="0">
                <a:solidFill>
                  <a:srgbClr val="572678"/>
                </a:solidFill>
              </a:rPr>
            </a:br>
            <a:endParaRPr lang="en-US" sz="1900" dirty="0">
              <a:solidFill>
                <a:srgbClr val="572678"/>
              </a:solidFill>
            </a:endParaRPr>
          </a:p>
          <a:p>
            <a:endParaRPr lang="en-US" sz="1900" dirty="0">
              <a:solidFill>
                <a:srgbClr val="572678"/>
              </a:solidFill>
            </a:endParaRPr>
          </a:p>
          <a:p>
            <a:r>
              <a:rPr lang="en-US" sz="1900" dirty="0">
                <a:solidFill>
                  <a:srgbClr val="572678"/>
                </a:solidFill>
              </a:rPr>
              <a:t>No1 Open-Source Learning Management System</a:t>
            </a:r>
          </a:p>
          <a:p>
            <a:r>
              <a:rPr lang="en-US" sz="1900" dirty="0">
                <a:solidFill>
                  <a:srgbClr val="572678"/>
                </a:solidFill>
              </a:rPr>
              <a:t>Large community of users, good support</a:t>
            </a:r>
          </a:p>
          <a:p>
            <a:r>
              <a:rPr lang="en-US" sz="1900" dirty="0">
                <a:solidFill>
                  <a:srgbClr val="572678"/>
                </a:solidFill>
              </a:rPr>
              <a:t>Highly secure, highly extendable</a:t>
            </a:r>
          </a:p>
          <a:p>
            <a:r>
              <a:rPr lang="en-US" sz="1900" dirty="0">
                <a:solidFill>
                  <a:srgbClr val="572678"/>
                </a:solidFill>
              </a:rPr>
              <a:t>Strong community support</a:t>
            </a:r>
          </a:p>
          <a:p>
            <a:r>
              <a:rPr lang="en-US" sz="1900" dirty="0">
                <a:solidFill>
                  <a:srgbClr val="572678"/>
                </a:solidFill>
              </a:rPr>
              <a:t>Mobile App for users with Smartphones and Tablets</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912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013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 Moodle+</a:t>
            </a:r>
          </a:p>
        </p:txBody>
      </p:sp>
      <p:sp>
        <p:nvSpPr>
          <p:cNvPr id="3" name="Content Placeholder 2"/>
          <p:cNvSpPr>
            <a:spLocks noGrp="1"/>
          </p:cNvSpPr>
          <p:nvPr>
            <p:ph idx="1"/>
          </p:nvPr>
        </p:nvSpPr>
        <p:spPr>
          <a:xfrm>
            <a:off x="838199" y="1825625"/>
            <a:ext cx="10525126" cy="4432300"/>
          </a:xfrm>
        </p:spPr>
        <p:txBody>
          <a:bodyPr numCol="1" spcCol="365760">
            <a:normAutofit/>
          </a:bodyPr>
          <a:lstStyle/>
          <a:p>
            <a:pPr marL="0" indent="0">
              <a:spcAft>
                <a:spcPts val="1200"/>
              </a:spcAft>
              <a:buNone/>
            </a:pPr>
            <a:r>
              <a:rPr lang="en-US" dirty="0">
                <a:solidFill>
                  <a:srgbClr val="572678"/>
                </a:solidFill>
              </a:rPr>
              <a:t>FINLIT platform has some important extensions:</a:t>
            </a:r>
          </a:p>
          <a:p>
            <a:pPr marL="0" indent="0">
              <a:spcAft>
                <a:spcPts val="1200"/>
              </a:spcAft>
              <a:buNone/>
            </a:pPr>
            <a:r>
              <a:rPr lang="en-US" dirty="0">
                <a:solidFill>
                  <a:srgbClr val="572678"/>
                </a:solidFill>
              </a:rPr>
              <a:t>	Project information section</a:t>
            </a:r>
          </a:p>
          <a:p>
            <a:pPr marL="0" indent="0">
              <a:spcAft>
                <a:spcPts val="1200"/>
              </a:spcAft>
              <a:buNone/>
            </a:pPr>
            <a:r>
              <a:rPr lang="en-US" dirty="0">
                <a:solidFill>
                  <a:srgbClr val="572678"/>
                </a:solidFill>
              </a:rPr>
              <a:t>	News and events section</a:t>
            </a:r>
          </a:p>
          <a:p>
            <a:pPr marL="0" indent="0">
              <a:spcAft>
                <a:spcPts val="1200"/>
              </a:spcAft>
              <a:buNone/>
            </a:pPr>
            <a:r>
              <a:rPr lang="en-US" dirty="0">
                <a:solidFill>
                  <a:srgbClr val="572678"/>
                </a:solidFill>
              </a:rPr>
              <a:t>	H5P Interactive Content</a:t>
            </a:r>
          </a:p>
          <a:p>
            <a:pPr marL="0" indent="0">
              <a:spcAft>
                <a:spcPts val="1200"/>
              </a:spcAft>
              <a:buNone/>
            </a:pPr>
            <a:r>
              <a:rPr lang="en-US" dirty="0">
                <a:solidFill>
                  <a:srgbClr val="572678"/>
                </a:solidFill>
              </a:rPr>
              <a:t>	</a:t>
            </a:r>
            <a:r>
              <a:rPr lang="en-US" dirty="0" err="1">
                <a:solidFill>
                  <a:srgbClr val="572678"/>
                </a:solidFill>
              </a:rPr>
              <a:t>BigBlueButton</a:t>
            </a:r>
            <a:r>
              <a:rPr lang="en-US" dirty="0">
                <a:solidFill>
                  <a:srgbClr val="572678"/>
                </a:solidFill>
              </a:rPr>
              <a:t> Webinar</a:t>
            </a:r>
          </a:p>
          <a:p>
            <a:pPr marL="0" indent="0">
              <a:buNone/>
            </a:pPr>
            <a:endParaRPr lang="en-US" dirty="0">
              <a:solidFill>
                <a:srgbClr val="572678"/>
              </a:solidFill>
            </a:endParaRPr>
          </a:p>
          <a:p>
            <a:pPr marL="0" indent="0">
              <a:buNone/>
            </a:pPr>
            <a:endParaRPr lang="en-US" dirty="0">
              <a:solidFill>
                <a:srgbClr val="572678"/>
              </a:solidFill>
            </a:endParaRP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5" name="Chevron 4"/>
          <p:cNvSpPr/>
          <p:nvPr/>
        </p:nvSpPr>
        <p:spPr>
          <a:xfrm>
            <a:off x="1343025" y="2544795"/>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1343025" y="3234068"/>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1369045" y="3866942"/>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377813" y="455347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100" name="Picture 4" descr="BigBlueButton | Moo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3975" y="4235048"/>
            <a:ext cx="961644" cy="96164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Questionnaire | H5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16396" y="3038834"/>
            <a:ext cx="1276803" cy="8088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oodle – Приложения в Google Pl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8954" y="1456604"/>
            <a:ext cx="1431685" cy="14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115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22293" y="638144"/>
            <a:ext cx="4953934" cy="1221653"/>
          </a:xfrm>
        </p:spPr>
        <p:txBody>
          <a:bodyPr vert="horz" lIns="91440" tIns="45720" rIns="91440" bIns="45720" rtlCol="0" anchor="ctr" anchorCtr="0">
            <a:normAutofit/>
          </a:bodyPr>
          <a:lstStyle/>
          <a:p>
            <a:r>
              <a:rPr lang="en-US" sz="3600" b="1" kern="1200">
                <a:solidFill>
                  <a:srgbClr val="572678"/>
                </a:solidFill>
                <a:latin typeface="+mj-lt"/>
                <a:ea typeface="+mj-ea"/>
                <a:cs typeface="+mj-cs"/>
              </a:rPr>
              <a:t>FINLIT Learning Platform Extensions</a:t>
            </a:r>
            <a:endParaRPr lang="en-US" sz="3600" b="1" kern="1200" dirty="0">
              <a:solidFill>
                <a:srgbClr val="572678"/>
              </a:solidFill>
              <a:latin typeface="+mj-lt"/>
              <a:ea typeface="+mj-ea"/>
              <a:cs typeface="+mj-cs"/>
            </a:endParaRPr>
          </a:p>
        </p:txBody>
      </p:sp>
      <p:sp>
        <p:nvSpPr>
          <p:cNvPr id="14" name="Rectangle 9">
            <a:extLst>
              <a:ext uri="{FF2B5EF4-FFF2-40B4-BE49-F238E27FC236}">
                <a16:creationId xmlns:a16="http://schemas.microsoft.com/office/drawing/2014/main" xmlns="" id="{787900AF-3ED0-4C02-A309-3984EBBD20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096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ounded Rectangle 20">
            <a:extLst>
              <a:ext uri="{FF2B5EF4-FFF2-40B4-BE49-F238E27FC236}">
                <a16:creationId xmlns:a16="http://schemas.microsoft.com/office/drawing/2014/main" xmlns="" id="{8DEDEE5C-3126-4336-A7D4-9277AF5A04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3138" y="559407"/>
            <a:ext cx="510972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8" descr="Questionnaire | H5P"/>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565429" y="2421819"/>
            <a:ext cx="3184760" cy="2014361"/>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6622295" y="1985509"/>
            <a:ext cx="4953932" cy="4232412"/>
          </a:xfrm>
        </p:spPr>
        <p:txBody>
          <a:bodyPr vert="horz" lIns="91440" tIns="45720" rIns="91440" bIns="45720" numCol="1" spcCol="365760" rtlCol="0">
            <a:normAutofit/>
          </a:bodyPr>
          <a:lstStyle/>
          <a:p>
            <a:pPr marL="0" indent="0">
              <a:buNone/>
            </a:pPr>
            <a:r>
              <a:rPr lang="bg-BG" sz="2400" b="1"/>
              <a:t>       </a:t>
            </a:r>
          </a:p>
          <a:p>
            <a:pPr marL="0" indent="0">
              <a:buNone/>
            </a:pPr>
            <a:r>
              <a:rPr lang="bg-BG" sz="2400" b="1"/>
              <a:t>       </a:t>
            </a:r>
            <a:r>
              <a:rPr lang="en-US" sz="2400" b="1"/>
              <a:t>H5P Interactive Content</a:t>
            </a:r>
          </a:p>
          <a:p>
            <a:pPr marL="0"/>
            <a:endParaRPr lang="en-US" sz="1900" b="1"/>
          </a:p>
          <a:p>
            <a:pPr lvl="1"/>
            <a:r>
              <a:rPr lang="en-US"/>
              <a:t>Interactive Videos</a:t>
            </a:r>
          </a:p>
          <a:p>
            <a:pPr lvl="1"/>
            <a:r>
              <a:rPr lang="en-US"/>
              <a:t> Presentations</a:t>
            </a:r>
          </a:p>
          <a:p>
            <a:pPr lvl="1"/>
            <a:r>
              <a:rPr lang="en-US"/>
              <a:t> Games</a:t>
            </a:r>
          </a:p>
          <a:p>
            <a:pPr lvl="1"/>
            <a:r>
              <a:rPr lang="en-US"/>
              <a:t> Tests and Quizzes </a:t>
            </a:r>
          </a:p>
          <a:p>
            <a:pPr lvl="1"/>
            <a:r>
              <a:rPr lang="en-US"/>
              <a:t> … and many more</a:t>
            </a:r>
          </a:p>
          <a:p>
            <a:pPr marL="0"/>
            <a:endParaRPr lang="en-US" sz="1900" dirty="0"/>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54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013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Extensions – examples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659914" y="1624017"/>
            <a:ext cx="8614811" cy="5022087"/>
          </a:xfrm>
          <a:prstGeom prst="rect">
            <a:avLst/>
          </a:prstGeom>
        </p:spPr>
      </p:pic>
      <p:pic>
        <p:nvPicPr>
          <p:cNvPr id="5" name="Picture 8" descr="Questionnaire | H5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884" y="1624017"/>
            <a:ext cx="1276803" cy="808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9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4579" y="629266"/>
            <a:ext cx="6422849" cy="858571"/>
          </a:xfrm>
        </p:spPr>
        <p:txBody>
          <a:bodyPr vert="horz" lIns="91440" tIns="45720" rIns="91440" bIns="45720" rtlCol="0" anchor="ctr" anchorCtr="0">
            <a:noAutofit/>
          </a:bodyPr>
          <a:lstStyle/>
          <a:p>
            <a:r>
              <a:rPr lang="en-US" sz="3600" b="1" kern="1200" dirty="0">
                <a:solidFill>
                  <a:srgbClr val="572678"/>
                </a:solidFill>
                <a:latin typeface="+mj-lt"/>
                <a:ea typeface="+mj-ea"/>
                <a:cs typeface="+mj-cs"/>
              </a:rPr>
              <a:t>FINLIT Learning Platform Extensions</a:t>
            </a:r>
          </a:p>
        </p:txBody>
      </p:sp>
      <p:sp>
        <p:nvSpPr>
          <p:cNvPr id="17" name="Rectangle 16">
            <a:extLst>
              <a:ext uri="{FF2B5EF4-FFF2-40B4-BE49-F238E27FC236}">
                <a16:creationId xmlns:a16="http://schemas.microsoft.com/office/drawing/2014/main" xmlns="" id="{8E20FA99-AAAC-4AF3-9FAE-707420324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474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a16="http://schemas.microsoft.com/office/drawing/2014/main" xmlns="" id="{9573BE85-6043-4C3A-A7DD-483A0A5FB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igBlueButton | Moodl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5651" y="2376647"/>
            <a:ext cx="2104706" cy="210470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214581" y="1842052"/>
            <a:ext cx="6422848" cy="4381767"/>
          </a:xfrm>
        </p:spPr>
        <p:txBody>
          <a:bodyPr vert="horz" lIns="91440" tIns="45720" rIns="91440" bIns="45720" numCol="1" spcCol="365760" rtlCol="0">
            <a:normAutofit fontScale="70000" lnSpcReduction="20000"/>
          </a:bodyPr>
          <a:lstStyle/>
          <a:p>
            <a:pPr marL="0" indent="0">
              <a:buNone/>
            </a:pPr>
            <a:r>
              <a:rPr lang="en-US" sz="3400" b="1" dirty="0" err="1">
                <a:solidFill>
                  <a:srgbClr val="572678"/>
                </a:solidFill>
              </a:rPr>
              <a:t>BigBlueButton</a:t>
            </a:r>
            <a:r>
              <a:rPr lang="en-US" sz="3400" b="1" dirty="0">
                <a:solidFill>
                  <a:srgbClr val="572678"/>
                </a:solidFill>
              </a:rPr>
              <a:t> Webinar</a:t>
            </a:r>
          </a:p>
          <a:p>
            <a:pPr marL="0"/>
            <a:endParaRPr lang="en-US" sz="1400" dirty="0">
              <a:solidFill>
                <a:srgbClr val="572678"/>
              </a:solidFill>
            </a:endParaRPr>
          </a:p>
          <a:p>
            <a:r>
              <a:rPr lang="en-US" sz="2900" dirty="0">
                <a:solidFill>
                  <a:srgbClr val="572678"/>
                </a:solidFill>
              </a:rPr>
              <a:t>Supports real-time sharing of presentations (including whiteboard), audio, video, chat and screen; </a:t>
            </a:r>
          </a:p>
          <a:p>
            <a:r>
              <a:rPr lang="en-US" sz="2900" dirty="0">
                <a:solidFill>
                  <a:srgbClr val="572678"/>
                </a:solidFill>
              </a:rPr>
              <a:t>All content can be recorded for later playback; </a:t>
            </a:r>
          </a:p>
          <a:p>
            <a:r>
              <a:rPr lang="en-US" sz="2900" dirty="0">
                <a:solidFill>
                  <a:srgbClr val="572678"/>
                </a:solidFill>
              </a:rPr>
              <a:t>Create multiple Webinar sessions within any course; </a:t>
            </a:r>
          </a:p>
          <a:p>
            <a:r>
              <a:rPr lang="en-US" sz="2900" dirty="0">
                <a:solidFill>
                  <a:srgbClr val="572678"/>
                </a:solidFill>
              </a:rPr>
              <a:t>Restrict trainees from joining a session until a trainer (moderator) joins the session; </a:t>
            </a:r>
          </a:p>
          <a:p>
            <a:r>
              <a:rPr lang="en-US" sz="2900" dirty="0">
                <a:solidFill>
                  <a:srgbClr val="572678"/>
                </a:solidFill>
              </a:rPr>
              <a:t>Launch Webinar Session in a separate window; </a:t>
            </a:r>
          </a:p>
          <a:p>
            <a:r>
              <a:rPr lang="en-US" sz="2900" dirty="0">
                <a:solidFill>
                  <a:srgbClr val="572678"/>
                </a:solidFill>
              </a:rPr>
              <a:t>Schedule a Webinar - specify join open/close dates and hours for the session that appears in the platform's calendar; </a:t>
            </a:r>
          </a:p>
          <a:p>
            <a:r>
              <a:rPr lang="en-US" sz="2900" dirty="0">
                <a:solidFill>
                  <a:srgbClr val="572678"/>
                </a:solidFill>
              </a:rPr>
              <a:t>Record a session; </a:t>
            </a:r>
          </a:p>
          <a:p>
            <a:r>
              <a:rPr lang="en-US" sz="2900" dirty="0">
                <a:solidFill>
                  <a:srgbClr val="572678"/>
                </a:solidFill>
              </a:rPr>
              <a:t>Access, manage and display recordings within course</a:t>
            </a:r>
          </a:p>
          <a:p>
            <a:endParaRPr lang="en-US" sz="1400" dirty="0"/>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97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0013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Platform Extensions - </a:t>
            </a:r>
            <a:r>
              <a:rPr lang="en-US" sz="2800" b="1" dirty="0" err="1">
                <a:solidFill>
                  <a:srgbClr val="572678"/>
                </a:solidFill>
                <a:latin typeface="Arial" panose="020B0604020202020204" pitchFamily="34" charset="0"/>
                <a:cs typeface="Arial" panose="020B0604020202020204" pitchFamily="34" charset="0"/>
              </a:rPr>
              <a:t>BigBlueButton</a:t>
            </a:r>
            <a:r>
              <a:rPr lang="en-US" sz="2800" b="1" dirty="0">
                <a:solidFill>
                  <a:srgbClr val="572678"/>
                </a:solidFill>
                <a:latin typeface="Arial" panose="020B0604020202020204" pitchFamily="34" charset="0"/>
                <a:cs typeface="Arial" panose="020B0604020202020204" pitchFamily="34" charset="0"/>
              </a:rPr>
              <a:t> Webinars</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stretch>
            <a:fillRect/>
          </a:stretch>
        </p:blipFill>
        <p:spPr>
          <a:xfrm>
            <a:off x="2349363" y="1606095"/>
            <a:ext cx="8873603" cy="5064946"/>
          </a:xfrm>
          <a:prstGeom prst="rect">
            <a:avLst/>
          </a:prstGeom>
        </p:spPr>
      </p:pic>
      <p:pic>
        <p:nvPicPr>
          <p:cNvPr id="5" name="Picture 4" descr="BigBlueButton | Mood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883" y="1606095"/>
            <a:ext cx="961644" cy="961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890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5CAC2A17-8D69-46F7-9F06-57230CB833C8}"/>
              </a:ext>
            </a:extLst>
          </p:cNvPr>
          <p:cNvSpPr>
            <a:spLocks noGrp="1"/>
          </p:cNvSpPr>
          <p:nvPr>
            <p:ph type="title"/>
          </p:nvPr>
        </p:nvSpPr>
        <p:spPr>
          <a:xfrm>
            <a:off x="2902688" y="1229904"/>
            <a:ext cx="8473524" cy="925453"/>
          </a:xfrm>
        </p:spPr>
        <p:txBody>
          <a:bodyPr/>
          <a:lstStyle/>
          <a:p>
            <a:r>
              <a:rPr lang="pl-PL" dirty="0"/>
              <a:t>Financial </a:t>
            </a:r>
            <a:r>
              <a:rPr lang="pl-PL" dirty="0" err="1"/>
              <a:t>literacy</a:t>
            </a:r>
            <a:r>
              <a:rPr lang="pl-PL" dirty="0"/>
              <a:t> </a:t>
            </a:r>
            <a:r>
              <a:rPr lang="pl-PL" dirty="0" err="1"/>
              <a:t>through</a:t>
            </a:r>
            <a:r>
              <a:rPr lang="pl-PL" dirty="0"/>
              <a:t> public </a:t>
            </a:r>
            <a:r>
              <a:rPr lang="pl-PL" dirty="0" err="1"/>
              <a:t>libraries</a:t>
            </a:r>
            <a:endParaRPr lang="pl-PL" dirty="0"/>
          </a:p>
        </p:txBody>
      </p:sp>
      <p:sp>
        <p:nvSpPr>
          <p:cNvPr id="4" name="Rectangle 5"/>
          <p:cNvSpPr/>
          <p:nvPr/>
        </p:nvSpPr>
        <p:spPr>
          <a:xfrm>
            <a:off x="2902688" y="1955302"/>
            <a:ext cx="6754606" cy="707886"/>
          </a:xfrm>
          <a:prstGeom prst="rect">
            <a:avLst/>
          </a:prstGeom>
        </p:spPr>
        <p:txBody>
          <a:bodyPr wrap="square">
            <a:spAutoFit/>
          </a:bodyPr>
          <a:lstStyle/>
          <a:p>
            <a:r>
              <a:rPr lang="pl-PL" sz="2000" dirty="0">
                <a:solidFill>
                  <a:srgbClr val="572678"/>
                </a:solidFill>
              </a:rPr>
              <a:t>Co-f</a:t>
            </a:r>
            <a:r>
              <a:rPr lang="en-US" sz="2000" dirty="0" err="1">
                <a:solidFill>
                  <a:srgbClr val="572678"/>
                </a:solidFill>
              </a:rPr>
              <a:t>unded</a:t>
            </a:r>
            <a:r>
              <a:rPr lang="en-US" sz="2000" dirty="0">
                <a:solidFill>
                  <a:srgbClr val="572678"/>
                </a:solidFill>
              </a:rPr>
              <a:t> by </a:t>
            </a:r>
            <a:r>
              <a:rPr lang="pl-PL" sz="2000" dirty="0">
                <a:solidFill>
                  <a:srgbClr val="572678"/>
                </a:solidFill>
              </a:rPr>
              <a:t>the </a:t>
            </a:r>
            <a:r>
              <a:rPr lang="en-US" sz="2000" dirty="0">
                <a:solidFill>
                  <a:srgbClr val="572678"/>
                </a:solidFill>
              </a:rPr>
              <a:t>Erasmus+ </a:t>
            </a:r>
            <a:r>
              <a:rPr lang="pl-PL" sz="2000" dirty="0">
                <a:solidFill>
                  <a:srgbClr val="572678"/>
                </a:solidFill>
              </a:rPr>
              <a:t>P</a:t>
            </a:r>
            <a:r>
              <a:rPr lang="en-US" sz="2000" dirty="0">
                <a:solidFill>
                  <a:srgbClr val="572678"/>
                </a:solidFill>
              </a:rPr>
              <a:t>rogram</a:t>
            </a:r>
            <a:r>
              <a:rPr lang="pl-PL" sz="2000" dirty="0">
                <a:solidFill>
                  <a:srgbClr val="572678"/>
                </a:solidFill>
              </a:rPr>
              <a:t>me of the </a:t>
            </a:r>
            <a:r>
              <a:rPr lang="pl-PL" sz="2000" dirty="0" err="1">
                <a:solidFill>
                  <a:srgbClr val="572678"/>
                </a:solidFill>
              </a:rPr>
              <a:t>European</a:t>
            </a:r>
            <a:r>
              <a:rPr lang="pl-PL" sz="2000" dirty="0">
                <a:solidFill>
                  <a:srgbClr val="572678"/>
                </a:solidFill>
              </a:rPr>
              <a:t> Union</a:t>
            </a:r>
            <a:br>
              <a:rPr lang="pl-PL" sz="2000" dirty="0">
                <a:solidFill>
                  <a:srgbClr val="572678"/>
                </a:solidFill>
              </a:rPr>
            </a:br>
            <a:r>
              <a:rPr lang="en-US" sz="2000" dirty="0">
                <a:solidFill>
                  <a:srgbClr val="572678"/>
                </a:solidFill>
              </a:rPr>
              <a:t>Agreement No 2018-1-PL01-KA204-050839</a:t>
            </a:r>
          </a:p>
        </p:txBody>
      </p:sp>
    </p:spTree>
    <p:extLst>
      <p:ext uri="{BB962C8B-B14F-4D97-AF65-F5344CB8AC3E}">
        <p14:creationId xmlns:p14="http://schemas.microsoft.com/office/powerpoint/2010/main" val="2715061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6978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offers different types of e-learning</a:t>
            </a:r>
          </a:p>
        </p:txBody>
      </p:sp>
      <p:sp>
        <p:nvSpPr>
          <p:cNvPr id="3" name="Content Placeholder 2"/>
          <p:cNvSpPr>
            <a:spLocks noGrp="1"/>
          </p:cNvSpPr>
          <p:nvPr>
            <p:ph sz="half" idx="1"/>
          </p:nvPr>
        </p:nvSpPr>
        <p:spPr>
          <a:xfrm>
            <a:off x="838200" y="2358189"/>
            <a:ext cx="4572000" cy="2967790"/>
          </a:xfrm>
          <a:solidFill>
            <a:schemeClr val="bg1">
              <a:lumMod val="95000"/>
            </a:schemeClr>
          </a:solidFill>
          <a:ln w="25400">
            <a:solidFill>
              <a:srgbClr val="D40861"/>
            </a:solidFill>
          </a:ln>
        </p:spPr>
        <p:txBody>
          <a:bodyPr numCol="1" spcCol="365760">
            <a:normAutofit/>
          </a:bodyPr>
          <a:lstStyle/>
          <a:p>
            <a:pPr marL="0" indent="0" algn="ctr" fontAlgn="base">
              <a:buNone/>
            </a:pPr>
            <a:r>
              <a:rPr lang="en-US" sz="3200" b="1" dirty="0">
                <a:solidFill>
                  <a:srgbClr val="D40861"/>
                </a:solidFill>
              </a:rPr>
              <a:t>Synchronous training</a:t>
            </a:r>
          </a:p>
          <a:p>
            <a:pPr marL="0" indent="0" algn="ctr" fontAlgn="base">
              <a:buNone/>
            </a:pPr>
            <a:endParaRPr lang="en-US" dirty="0">
              <a:solidFill>
                <a:srgbClr val="572678"/>
              </a:solidFill>
            </a:endParaRPr>
          </a:p>
          <a:p>
            <a:pPr marL="0" indent="0" algn="ctr" fontAlgn="base">
              <a:buNone/>
            </a:pPr>
            <a:r>
              <a:rPr lang="en-US" dirty="0">
                <a:solidFill>
                  <a:srgbClr val="572678"/>
                </a:solidFill>
              </a:rPr>
              <a:t>Real time interaction of participants with an instructor via </a:t>
            </a:r>
            <a:r>
              <a:rPr lang="en-US" dirty="0" err="1">
                <a:solidFill>
                  <a:srgbClr val="572678"/>
                </a:solidFill>
              </a:rPr>
              <a:t>BigBlueButton</a:t>
            </a:r>
            <a:endParaRPr lang="en-US" dirty="0">
              <a:solidFill>
                <a:srgbClr val="572678"/>
              </a:solidFill>
            </a:endParaRPr>
          </a:p>
          <a:p>
            <a:pPr marL="0" indent="0" algn="ctr" fontAlgn="base">
              <a:buNone/>
            </a:pPr>
            <a:endParaRPr lang="en-US" dirty="0">
              <a:solidFill>
                <a:srgbClr val="572678"/>
              </a:solidFill>
            </a:endParaRPr>
          </a:p>
          <a:p>
            <a:pPr marL="0" indent="0" fontAlgn="base">
              <a:buNone/>
            </a:pPr>
            <a:endParaRPr lang="en-US" sz="3200" dirty="0">
              <a:solidFill>
                <a:srgbClr val="572678"/>
              </a:solidFill>
            </a:endParaRPr>
          </a:p>
          <a:p>
            <a:pPr marL="0" indent="0" algn="ctr" fontAlgn="base">
              <a:buNone/>
            </a:pPr>
            <a:endParaRPr lang="en-US" sz="3200" dirty="0">
              <a:solidFill>
                <a:srgbClr val="572678"/>
              </a:solidFill>
            </a:endParaRPr>
          </a:p>
        </p:txBody>
      </p:sp>
      <p:sp>
        <p:nvSpPr>
          <p:cNvPr id="5" name="Content Placeholder 4">
            <a:extLst>
              <a:ext uri="{FF2B5EF4-FFF2-40B4-BE49-F238E27FC236}">
                <a16:creationId xmlns:a16="http://schemas.microsoft.com/office/drawing/2014/main" xmlns="" id="{BA246909-4F0D-4DD7-8893-DA01812B9E99}"/>
              </a:ext>
            </a:extLst>
          </p:cNvPr>
          <p:cNvSpPr>
            <a:spLocks noGrp="1"/>
          </p:cNvSpPr>
          <p:nvPr>
            <p:ph sz="half" idx="2"/>
          </p:nvPr>
        </p:nvSpPr>
        <p:spPr>
          <a:xfrm>
            <a:off x="6781800" y="2358189"/>
            <a:ext cx="4572000" cy="2967790"/>
          </a:xfrm>
          <a:solidFill>
            <a:schemeClr val="bg1">
              <a:lumMod val="95000"/>
            </a:schemeClr>
          </a:solidFill>
          <a:ln w="25400">
            <a:solidFill>
              <a:srgbClr val="D40861"/>
            </a:solidFill>
          </a:ln>
        </p:spPr>
        <p:txBody>
          <a:bodyPr>
            <a:normAutofit/>
          </a:bodyPr>
          <a:lstStyle/>
          <a:p>
            <a:pPr marL="0" indent="0" algn="ctr">
              <a:buNone/>
            </a:pPr>
            <a:r>
              <a:rPr lang="en-US" sz="3200" b="1" dirty="0">
                <a:solidFill>
                  <a:srgbClr val="D40861"/>
                </a:solidFill>
              </a:rPr>
              <a:t>Asynchronous training</a:t>
            </a:r>
          </a:p>
          <a:p>
            <a:pPr marL="0" indent="0" algn="ctr">
              <a:buNone/>
            </a:pPr>
            <a:endParaRPr lang="en-US" dirty="0">
              <a:solidFill>
                <a:srgbClr val="572678"/>
              </a:solidFill>
            </a:endParaRPr>
          </a:p>
          <a:p>
            <a:pPr marL="0" indent="0" algn="ctr">
              <a:buNone/>
            </a:pPr>
            <a:r>
              <a:rPr lang="en-US" dirty="0">
                <a:solidFill>
                  <a:srgbClr val="572678"/>
                </a:solidFill>
              </a:rPr>
              <a:t>No live interaction of participant with the instructor – online course </a:t>
            </a:r>
          </a:p>
          <a:p>
            <a:pPr marL="0" indent="0" algn="ctr">
              <a:buNone/>
            </a:pPr>
            <a:endParaRPr lang="en-US" dirty="0">
              <a:solidFill>
                <a:srgbClr val="572678"/>
              </a:solidFill>
            </a:endParaRPr>
          </a:p>
          <a:p>
            <a:pPr marL="0" indent="0">
              <a:buNone/>
            </a:pPr>
            <a:endParaRPr lang="en-US" sz="3200" dirty="0"/>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785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537C1C49-FE69-434A-BF27-B517CD3BDD32}"/>
              </a:ext>
            </a:extLst>
          </p:cNvPr>
          <p:cNvSpPr>
            <a:spLocks noGrp="1"/>
          </p:cNvSpPr>
          <p:nvPr>
            <p:ph type="title"/>
          </p:nvPr>
        </p:nvSpPr>
        <p:spPr>
          <a:xfrm>
            <a:off x="5434925" y="2585148"/>
            <a:ext cx="6290910" cy="2768764"/>
          </a:xfrm>
        </p:spPr>
        <p:txBody>
          <a:bodyPr>
            <a:noAutofit/>
          </a:bodyPr>
          <a:lstStyle/>
          <a:p>
            <a:pPr marL="0" lvl="0" indent="0">
              <a:spcAft>
                <a:spcPts val="3600"/>
              </a:spcAft>
            </a:pPr>
            <a:r>
              <a:rPr lang="en-US" sz="4400" dirty="0">
                <a:solidFill>
                  <a:srgbClr val="572678"/>
                </a:solidFill>
                <a:cs typeface="Arial" panose="020B0604020202020204" pitchFamily="34" charset="0"/>
              </a:rPr>
              <a:t>FINLIT structure and roles </a:t>
            </a:r>
            <a:r>
              <a:rPr lang="en-US" sz="4000" dirty="0">
                <a:solidFill>
                  <a:srgbClr val="572678"/>
                </a:solidFill>
                <a:cs typeface="Arial" panose="020B0604020202020204" pitchFamily="34" charset="0"/>
              </a:rPr>
              <a:t/>
            </a:r>
            <a:br>
              <a:rPr lang="en-US" sz="4000" dirty="0">
                <a:solidFill>
                  <a:srgbClr val="572678"/>
                </a:solidFill>
                <a:cs typeface="Arial" panose="020B0604020202020204" pitchFamily="34" charset="0"/>
              </a:rPr>
            </a:br>
            <a:r>
              <a:rPr lang="pl-PL" sz="4000" dirty="0">
                <a:solidFill>
                  <a:srgbClr val="572678"/>
                </a:solidFill>
                <a:cs typeface="Arial" panose="020B0604020202020204" pitchFamily="34" charset="0"/>
              </a:rPr>
              <a:t/>
            </a:r>
            <a:br>
              <a:rPr lang="pl-PL" sz="4000" dirty="0">
                <a:solidFill>
                  <a:srgbClr val="572678"/>
                </a:solidFill>
                <a:cs typeface="Arial" panose="020B0604020202020204" pitchFamily="34" charset="0"/>
              </a:rPr>
            </a:br>
            <a:r>
              <a:rPr lang="en-US" sz="3200" b="0" dirty="0">
                <a:solidFill>
                  <a:srgbClr val="572678"/>
                </a:solidFill>
                <a:cs typeface="Arial" panose="020B0604020202020204" pitchFamily="34" charset="0"/>
              </a:rPr>
              <a:t>web site structure, user roles, how to organize webinars</a:t>
            </a:r>
            <a:endParaRPr lang="pl-PL" sz="4000" b="0" dirty="0"/>
          </a:p>
        </p:txBody>
      </p:sp>
    </p:spTree>
    <p:extLst>
      <p:ext uri="{BB962C8B-B14F-4D97-AF65-F5344CB8AC3E}">
        <p14:creationId xmlns:p14="http://schemas.microsoft.com/office/powerpoint/2010/main" val="1445454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Web Site Structure</a:t>
            </a:r>
          </a:p>
        </p:txBody>
      </p:sp>
      <p:sp>
        <p:nvSpPr>
          <p:cNvPr id="3"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dirty="0">
                <a:solidFill>
                  <a:srgbClr val="572678"/>
                </a:solidFill>
              </a:rPr>
              <a:t>	PROJECT</a:t>
            </a:r>
          </a:p>
          <a:p>
            <a:pPr marL="457200" lvl="1" indent="0">
              <a:spcAft>
                <a:spcPts val="600"/>
              </a:spcAft>
              <a:buNone/>
            </a:pPr>
            <a:r>
              <a:rPr lang="en-US" dirty="0">
                <a:solidFill>
                  <a:srgbClr val="572678"/>
                </a:solidFill>
              </a:rPr>
              <a:t>	</a:t>
            </a:r>
            <a:r>
              <a:rPr lang="en-US" i="1" dirty="0">
                <a:solidFill>
                  <a:srgbClr val="572678"/>
                </a:solidFill>
              </a:rPr>
              <a:t>Summary, Partners, Outcomes, Contacts </a:t>
            </a:r>
          </a:p>
          <a:p>
            <a:pPr marL="457200" lvl="1" indent="0">
              <a:buNone/>
            </a:pPr>
            <a:r>
              <a:rPr lang="en-US" dirty="0">
                <a:solidFill>
                  <a:srgbClr val="572678"/>
                </a:solidFill>
              </a:rPr>
              <a:t>	</a:t>
            </a:r>
            <a:r>
              <a:rPr lang="en-US" sz="2800" dirty="0">
                <a:solidFill>
                  <a:srgbClr val="572678"/>
                </a:solidFill>
              </a:rPr>
              <a:t>NEWS &amp; EVENTS</a:t>
            </a:r>
          </a:p>
          <a:p>
            <a:pPr marL="457200" lvl="1" indent="0">
              <a:spcAft>
                <a:spcPts val="600"/>
              </a:spcAft>
              <a:buNone/>
            </a:pPr>
            <a:r>
              <a:rPr lang="en-US" dirty="0">
                <a:solidFill>
                  <a:srgbClr val="572678"/>
                </a:solidFill>
              </a:rPr>
              <a:t>	</a:t>
            </a:r>
            <a:r>
              <a:rPr lang="en-US" i="1" dirty="0">
                <a:solidFill>
                  <a:srgbClr val="572678"/>
                </a:solidFill>
              </a:rPr>
              <a:t>News, News gallery, Calendar </a:t>
            </a:r>
          </a:p>
          <a:p>
            <a:pPr marL="0" indent="0">
              <a:buNone/>
            </a:pPr>
            <a:r>
              <a:rPr lang="en-US" dirty="0">
                <a:solidFill>
                  <a:srgbClr val="572678"/>
                </a:solidFill>
              </a:rPr>
              <a:t>	TRAINERS</a:t>
            </a:r>
          </a:p>
          <a:p>
            <a:pPr marL="457200" lvl="1" indent="0">
              <a:spcAft>
                <a:spcPts val="600"/>
              </a:spcAft>
              <a:buNone/>
            </a:pPr>
            <a:r>
              <a:rPr lang="en-US" dirty="0">
                <a:solidFill>
                  <a:srgbClr val="572678"/>
                </a:solidFill>
              </a:rPr>
              <a:t>	</a:t>
            </a:r>
            <a:r>
              <a:rPr lang="en-US" i="1" dirty="0">
                <a:solidFill>
                  <a:srgbClr val="572678"/>
                </a:solidFill>
              </a:rPr>
              <a:t>Online course, Webinars, Onsite course, Resources </a:t>
            </a:r>
          </a:p>
          <a:p>
            <a:pPr marL="0" indent="0">
              <a:buNone/>
            </a:pPr>
            <a:r>
              <a:rPr lang="en-US" dirty="0">
                <a:solidFill>
                  <a:srgbClr val="572678"/>
                </a:solidFill>
              </a:rPr>
              <a:t>	TRAINEES</a:t>
            </a:r>
          </a:p>
          <a:p>
            <a:pPr marL="457200" lvl="1" indent="0">
              <a:buNone/>
            </a:pPr>
            <a:r>
              <a:rPr lang="en-US" dirty="0">
                <a:solidFill>
                  <a:srgbClr val="572678"/>
                </a:solidFill>
              </a:rPr>
              <a:t>	</a:t>
            </a:r>
            <a:r>
              <a:rPr lang="en-US" i="1" dirty="0">
                <a:solidFill>
                  <a:srgbClr val="572678"/>
                </a:solidFill>
              </a:rPr>
              <a:t>User guide, Basic modules (6), Advanced modules (6)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5" name="Chevron 4">
            <a:extLst>
              <a:ext uri="{FF2B5EF4-FFF2-40B4-BE49-F238E27FC236}">
                <a16:creationId xmlns:a16="http://schemas.microsoft.com/office/drawing/2014/main" xmlns="" id="{EB0B02CA-C9B5-42A5-8980-F2ED5F51F2AC}"/>
              </a:ext>
            </a:extLst>
          </p:cNvPr>
          <p:cNvSpPr/>
          <p:nvPr/>
        </p:nvSpPr>
        <p:spPr>
          <a:xfrm>
            <a:off x="1211944" y="1985065"/>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hevron 4">
            <a:extLst>
              <a:ext uri="{FF2B5EF4-FFF2-40B4-BE49-F238E27FC236}">
                <a16:creationId xmlns:a16="http://schemas.microsoft.com/office/drawing/2014/main" xmlns="" id="{7CD3A752-F99B-44D7-AFAC-E2490D513924}"/>
              </a:ext>
            </a:extLst>
          </p:cNvPr>
          <p:cNvSpPr/>
          <p:nvPr/>
        </p:nvSpPr>
        <p:spPr>
          <a:xfrm>
            <a:off x="1243004" y="289288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hevron 4">
            <a:extLst>
              <a:ext uri="{FF2B5EF4-FFF2-40B4-BE49-F238E27FC236}">
                <a16:creationId xmlns:a16="http://schemas.microsoft.com/office/drawing/2014/main" xmlns="" id="{77BAE03B-820C-4DCD-ACF3-3B2826CFAD13}"/>
              </a:ext>
            </a:extLst>
          </p:cNvPr>
          <p:cNvSpPr/>
          <p:nvPr/>
        </p:nvSpPr>
        <p:spPr>
          <a:xfrm>
            <a:off x="1243004" y="381004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hevron 4">
            <a:extLst>
              <a:ext uri="{FF2B5EF4-FFF2-40B4-BE49-F238E27FC236}">
                <a16:creationId xmlns:a16="http://schemas.microsoft.com/office/drawing/2014/main" xmlns="" id="{F9871499-0C8D-4EBD-85AE-FCB12691B55D}"/>
              </a:ext>
            </a:extLst>
          </p:cNvPr>
          <p:cNvSpPr/>
          <p:nvPr/>
        </p:nvSpPr>
        <p:spPr>
          <a:xfrm>
            <a:off x="1243004" y="4820129"/>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276018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 User roles 1/4</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fontScale="92500" lnSpcReduction="20000"/>
          </a:bodyPr>
          <a:lstStyle/>
          <a:p>
            <a:pPr marL="0" indent="0">
              <a:buNone/>
            </a:pPr>
            <a:r>
              <a:rPr lang="en-US" dirty="0">
                <a:solidFill>
                  <a:srgbClr val="572678"/>
                </a:solidFill>
              </a:rPr>
              <a:t>FINLIT Learning environment users can have the following roles:</a:t>
            </a:r>
          </a:p>
          <a:p>
            <a:pPr marL="0" indent="0">
              <a:spcAft>
                <a:spcPts val="1800"/>
              </a:spcAft>
              <a:buNone/>
            </a:pPr>
            <a:r>
              <a:rPr lang="en-US" b="1" dirty="0">
                <a:solidFill>
                  <a:srgbClr val="572678"/>
                </a:solidFill>
              </a:rPr>
              <a:t>	</a:t>
            </a:r>
            <a:br>
              <a:rPr lang="en-US" b="1" dirty="0">
                <a:solidFill>
                  <a:srgbClr val="572678"/>
                </a:solidFill>
              </a:rPr>
            </a:br>
            <a:r>
              <a:rPr lang="en-US" b="1" dirty="0">
                <a:solidFill>
                  <a:srgbClr val="572678"/>
                </a:solidFill>
              </a:rPr>
              <a:t>	</a:t>
            </a:r>
            <a:r>
              <a:rPr lang="en-US" dirty="0">
                <a:solidFill>
                  <a:srgbClr val="572678"/>
                </a:solidFill>
              </a:rPr>
              <a:t>Administrators</a:t>
            </a:r>
          </a:p>
          <a:p>
            <a:pPr marL="0" indent="0">
              <a:spcAft>
                <a:spcPts val="1800"/>
              </a:spcAft>
              <a:buNone/>
            </a:pPr>
            <a:r>
              <a:rPr lang="en-US" dirty="0">
                <a:solidFill>
                  <a:srgbClr val="572678"/>
                </a:solidFill>
              </a:rPr>
              <a:t>	Country Administrators </a:t>
            </a:r>
          </a:p>
          <a:p>
            <a:pPr marL="0" indent="0">
              <a:spcAft>
                <a:spcPts val="1800"/>
              </a:spcAft>
              <a:buNone/>
            </a:pPr>
            <a:r>
              <a:rPr lang="en-US" dirty="0">
                <a:solidFill>
                  <a:srgbClr val="572678"/>
                </a:solidFill>
              </a:rPr>
              <a:t>	Key trainers &amp; Assistant trainers </a:t>
            </a:r>
          </a:p>
          <a:p>
            <a:pPr marL="0" indent="0">
              <a:spcAft>
                <a:spcPts val="1800"/>
              </a:spcAft>
              <a:buNone/>
            </a:pPr>
            <a:r>
              <a:rPr lang="en-US" dirty="0">
                <a:solidFill>
                  <a:srgbClr val="572678"/>
                </a:solidFill>
              </a:rPr>
              <a:t>	Librarians – adult trainers </a:t>
            </a:r>
          </a:p>
          <a:p>
            <a:pPr marL="0" indent="0">
              <a:spcAft>
                <a:spcPts val="1800"/>
              </a:spcAft>
              <a:buNone/>
            </a:pPr>
            <a:r>
              <a:rPr lang="en-US" dirty="0">
                <a:solidFill>
                  <a:srgbClr val="572678"/>
                </a:solidFill>
              </a:rPr>
              <a:t>	Trainees – adult users </a:t>
            </a:r>
          </a:p>
          <a:p>
            <a:pPr marL="0" indent="0">
              <a:spcAft>
                <a:spcPts val="1800"/>
              </a:spcAft>
              <a:buNone/>
            </a:pPr>
            <a:r>
              <a:rPr lang="en-US" dirty="0">
                <a:solidFill>
                  <a:srgbClr val="572678"/>
                </a:solidFill>
              </a:rPr>
              <a:t>Each user can have several roles.</a:t>
            </a:r>
          </a:p>
        </p:txBody>
      </p:sp>
      <p:sp>
        <p:nvSpPr>
          <p:cNvPr id="5" name="Chevron 4"/>
          <p:cNvSpPr/>
          <p:nvPr/>
        </p:nvSpPr>
        <p:spPr>
          <a:xfrm>
            <a:off x="1211944" y="2575733"/>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hevron 5"/>
          <p:cNvSpPr/>
          <p:nvPr/>
        </p:nvSpPr>
        <p:spPr>
          <a:xfrm>
            <a:off x="1218838" y="322737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1216736" y="3880188"/>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hevron 8"/>
          <p:cNvSpPr/>
          <p:nvPr/>
        </p:nvSpPr>
        <p:spPr>
          <a:xfrm>
            <a:off x="1211944" y="5115635"/>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hevron 6">
            <a:extLst>
              <a:ext uri="{FF2B5EF4-FFF2-40B4-BE49-F238E27FC236}">
                <a16:creationId xmlns:a16="http://schemas.microsoft.com/office/drawing/2014/main" xmlns="" id="{3E5EC7F7-50FA-4B07-9AF5-8A6782B7EBA1}"/>
              </a:ext>
            </a:extLst>
          </p:cNvPr>
          <p:cNvSpPr/>
          <p:nvPr/>
        </p:nvSpPr>
        <p:spPr>
          <a:xfrm>
            <a:off x="1218838" y="4443080"/>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09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 User roles</a:t>
            </a:r>
            <a:r>
              <a:rPr lang="pl-PL" sz="2800" b="1" dirty="0">
                <a:solidFill>
                  <a:srgbClr val="572678"/>
                </a:solidFill>
                <a:latin typeface="Arial" panose="020B0604020202020204" pitchFamily="34" charset="0"/>
                <a:cs typeface="Arial" panose="020B0604020202020204" pitchFamily="34" charset="0"/>
              </a:rPr>
              <a:t> </a:t>
            </a:r>
            <a:r>
              <a:rPr lang="en-US" sz="2800" b="1" dirty="0">
                <a:solidFill>
                  <a:srgbClr val="572678"/>
                </a:solidFill>
                <a:latin typeface="Arial" panose="020B0604020202020204" pitchFamily="34" charset="0"/>
                <a:cs typeface="Arial" panose="020B0604020202020204" pitchFamily="34" charset="0"/>
              </a:rPr>
              <a:t>2</a:t>
            </a:r>
            <a:r>
              <a:rPr lang="pl-PL" sz="2800" b="1" dirty="0">
                <a:solidFill>
                  <a:srgbClr val="572678"/>
                </a:solidFill>
                <a:latin typeface="Arial" panose="020B0604020202020204" pitchFamily="34" charset="0"/>
                <a:cs typeface="Arial" panose="020B0604020202020204" pitchFamily="34" charset="0"/>
              </a:rPr>
              <a:t>/</a:t>
            </a:r>
            <a:r>
              <a:rPr lang="en-US" sz="2800" b="1" dirty="0">
                <a:solidFill>
                  <a:srgbClr val="572678"/>
                </a:solidFill>
                <a:latin typeface="Arial" panose="020B0604020202020204" pitchFamily="34" charset="0"/>
                <a:cs typeface="Arial" panose="020B0604020202020204" pitchFamily="34" charset="0"/>
              </a:rPr>
              <a:t>4</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b="1" dirty="0">
                <a:solidFill>
                  <a:srgbClr val="D40861"/>
                </a:solidFill>
              </a:rPr>
              <a:t>Administrators</a:t>
            </a:r>
            <a:endParaRPr lang="en-US" dirty="0">
              <a:solidFill>
                <a:srgbClr val="D40861"/>
              </a:solidFill>
            </a:endParaRPr>
          </a:p>
          <a:p>
            <a:pPr marL="0" indent="0">
              <a:buNone/>
            </a:pPr>
            <a:r>
              <a:rPr lang="en-US" dirty="0">
                <a:solidFill>
                  <a:srgbClr val="572678"/>
                </a:solidFill>
              </a:rPr>
              <a:t>They access and manage all platform features and aspects including textual content, pages, courses, webinars, users, configurations</a:t>
            </a:r>
            <a:br>
              <a:rPr lang="en-US" dirty="0">
                <a:solidFill>
                  <a:srgbClr val="572678"/>
                </a:solidFill>
              </a:rPr>
            </a:br>
            <a:endParaRPr lang="en-US" dirty="0">
              <a:solidFill>
                <a:srgbClr val="572678"/>
              </a:solidFill>
            </a:endParaRPr>
          </a:p>
          <a:p>
            <a:pPr marL="0" indent="0">
              <a:buNone/>
            </a:pPr>
            <a:r>
              <a:rPr lang="en-US" b="1" dirty="0">
                <a:solidFill>
                  <a:srgbClr val="D40861"/>
                </a:solidFill>
              </a:rPr>
              <a:t>Country administrators</a:t>
            </a:r>
          </a:p>
          <a:p>
            <a:pPr marL="0" indent="0">
              <a:buNone/>
            </a:pPr>
            <a:r>
              <a:rPr lang="en-US" dirty="0">
                <a:solidFill>
                  <a:srgbClr val="572678"/>
                </a:solidFill>
              </a:rPr>
              <a:t>They create online courses in their country language, update course content, enroll users - trainers and trainees in a course, schedule webinars, access student performance and course statistics</a:t>
            </a:r>
          </a:p>
        </p:txBody>
      </p:sp>
    </p:spTree>
    <p:extLst>
      <p:ext uri="{BB962C8B-B14F-4D97-AF65-F5344CB8AC3E}">
        <p14:creationId xmlns:p14="http://schemas.microsoft.com/office/powerpoint/2010/main" val="3276808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 User roles</a:t>
            </a:r>
            <a:r>
              <a:rPr lang="pl-PL" sz="2800" b="1" dirty="0">
                <a:solidFill>
                  <a:srgbClr val="572678"/>
                </a:solidFill>
                <a:latin typeface="Arial" panose="020B0604020202020204" pitchFamily="34" charset="0"/>
                <a:cs typeface="Arial" panose="020B0604020202020204" pitchFamily="34" charset="0"/>
              </a:rPr>
              <a:t> </a:t>
            </a:r>
            <a:r>
              <a:rPr lang="en-US" sz="2800" b="1" dirty="0">
                <a:solidFill>
                  <a:srgbClr val="572678"/>
                </a:solidFill>
                <a:latin typeface="Arial" panose="020B0604020202020204" pitchFamily="34" charset="0"/>
                <a:cs typeface="Arial" panose="020B0604020202020204" pitchFamily="34" charset="0"/>
              </a:rPr>
              <a:t>3</a:t>
            </a:r>
            <a:r>
              <a:rPr lang="pl-PL" sz="2800" b="1" dirty="0">
                <a:solidFill>
                  <a:srgbClr val="572678"/>
                </a:solidFill>
                <a:latin typeface="Arial" panose="020B0604020202020204" pitchFamily="34" charset="0"/>
                <a:cs typeface="Arial" panose="020B0604020202020204" pitchFamily="34" charset="0"/>
              </a:rPr>
              <a:t>/</a:t>
            </a:r>
            <a:r>
              <a:rPr lang="en-US" sz="2800" b="1" dirty="0">
                <a:solidFill>
                  <a:srgbClr val="572678"/>
                </a:solidFill>
                <a:latin typeface="Arial" panose="020B0604020202020204" pitchFamily="34" charset="0"/>
                <a:cs typeface="Arial" panose="020B0604020202020204" pitchFamily="34" charset="0"/>
              </a:rPr>
              <a:t>4</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b="1" dirty="0">
                <a:solidFill>
                  <a:srgbClr val="D40861"/>
                </a:solidFill>
              </a:rPr>
              <a:t>Key trainers &amp; Assistant trainers </a:t>
            </a:r>
            <a:endParaRPr lang="en-US" dirty="0">
              <a:solidFill>
                <a:srgbClr val="D40861"/>
              </a:solidFill>
            </a:endParaRPr>
          </a:p>
          <a:p>
            <a:pPr marL="0" indent="0">
              <a:buNone/>
            </a:pPr>
            <a:r>
              <a:rPr lang="en-US" dirty="0">
                <a:solidFill>
                  <a:srgbClr val="572678"/>
                </a:solidFill>
              </a:rPr>
              <a:t>They enroll trainees to their course, create and schedule Webinars, conduct webinars as moderators, access trainees performance and course statistics</a:t>
            </a:r>
          </a:p>
          <a:p>
            <a:pPr marL="0" indent="0">
              <a:buNone/>
            </a:pPr>
            <a:endParaRPr lang="en-US" b="1" dirty="0">
              <a:solidFill>
                <a:srgbClr val="572678"/>
              </a:solidFill>
            </a:endParaRPr>
          </a:p>
          <a:p>
            <a:pPr marL="0" indent="0">
              <a:buNone/>
            </a:pPr>
            <a:r>
              <a:rPr lang="en-US" b="1" dirty="0">
                <a:solidFill>
                  <a:srgbClr val="D40861"/>
                </a:solidFill>
              </a:rPr>
              <a:t>Librarians – adult trainers </a:t>
            </a:r>
            <a:endParaRPr lang="en-US" dirty="0">
              <a:solidFill>
                <a:srgbClr val="D40861"/>
              </a:solidFill>
            </a:endParaRPr>
          </a:p>
          <a:p>
            <a:pPr marL="0" indent="0">
              <a:buNone/>
            </a:pPr>
            <a:r>
              <a:rPr lang="en-US" dirty="0">
                <a:solidFill>
                  <a:srgbClr val="572678"/>
                </a:solidFill>
              </a:rPr>
              <a:t>They can access the platform, log in, enroll in a course, access course content, take tests and quizzes, participate in webinars</a:t>
            </a:r>
          </a:p>
        </p:txBody>
      </p:sp>
    </p:spTree>
    <p:extLst>
      <p:ext uri="{BB962C8B-B14F-4D97-AF65-F5344CB8AC3E}">
        <p14:creationId xmlns:p14="http://schemas.microsoft.com/office/powerpoint/2010/main" val="17091233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 User roles</a:t>
            </a:r>
            <a:r>
              <a:rPr lang="pl-PL" sz="2800" b="1" dirty="0">
                <a:solidFill>
                  <a:srgbClr val="572678"/>
                </a:solidFill>
                <a:latin typeface="Arial" panose="020B0604020202020204" pitchFamily="34" charset="0"/>
                <a:cs typeface="Arial" panose="020B0604020202020204" pitchFamily="34" charset="0"/>
              </a:rPr>
              <a:t> </a:t>
            </a:r>
            <a:r>
              <a:rPr lang="en-US" sz="2800" b="1" dirty="0">
                <a:solidFill>
                  <a:srgbClr val="572678"/>
                </a:solidFill>
                <a:latin typeface="Arial" panose="020B0604020202020204" pitchFamily="34" charset="0"/>
                <a:cs typeface="Arial" panose="020B0604020202020204" pitchFamily="34" charset="0"/>
              </a:rPr>
              <a:t>4</a:t>
            </a:r>
            <a:r>
              <a:rPr lang="pl-PL" sz="2800" b="1" dirty="0">
                <a:solidFill>
                  <a:srgbClr val="572678"/>
                </a:solidFill>
                <a:latin typeface="Arial" panose="020B0604020202020204" pitchFamily="34" charset="0"/>
                <a:cs typeface="Arial" panose="020B0604020202020204" pitchFamily="34" charset="0"/>
              </a:rPr>
              <a:t>/</a:t>
            </a:r>
            <a:r>
              <a:rPr lang="en-US" sz="2800" b="1" dirty="0">
                <a:solidFill>
                  <a:srgbClr val="572678"/>
                </a:solidFill>
                <a:latin typeface="Arial" panose="020B0604020202020204" pitchFamily="34" charset="0"/>
                <a:cs typeface="Arial" panose="020B0604020202020204" pitchFamily="34" charset="0"/>
              </a:rPr>
              <a:t>4</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92300"/>
            <a:ext cx="11001376" cy="4346575"/>
          </a:xfrm>
        </p:spPr>
        <p:txBody>
          <a:bodyPr numCol="1" spcCol="365760">
            <a:normAutofit/>
          </a:bodyPr>
          <a:lstStyle/>
          <a:p>
            <a:pPr marL="0" indent="0">
              <a:buNone/>
            </a:pPr>
            <a:r>
              <a:rPr lang="en-US" b="1" dirty="0">
                <a:solidFill>
                  <a:srgbClr val="D40861"/>
                </a:solidFill>
              </a:rPr>
              <a:t>Trainees – adult users </a:t>
            </a:r>
            <a:endParaRPr lang="en-US" dirty="0">
              <a:solidFill>
                <a:srgbClr val="D40861"/>
              </a:solidFill>
            </a:endParaRPr>
          </a:p>
          <a:p>
            <a:pPr marL="0" indent="0">
              <a:buNone/>
            </a:pPr>
            <a:r>
              <a:rPr lang="en-US" dirty="0">
                <a:solidFill>
                  <a:srgbClr val="572678"/>
                </a:solidFill>
              </a:rPr>
              <a:t>They can access the platform, log in, enroll in a course, access course content, take tests and quizzes, participate in webinars</a:t>
            </a:r>
          </a:p>
          <a:p>
            <a:pPr marL="0" indent="0">
              <a:buNone/>
            </a:pPr>
            <a:endParaRPr lang="en-US" b="1" dirty="0">
              <a:solidFill>
                <a:srgbClr val="572678"/>
              </a:solidFill>
            </a:endParaRPr>
          </a:p>
          <a:p>
            <a:pPr marL="0" indent="0">
              <a:buNone/>
            </a:pPr>
            <a:r>
              <a:rPr lang="en-US" b="1" dirty="0">
                <a:solidFill>
                  <a:srgbClr val="D40861"/>
                </a:solidFill>
              </a:rPr>
              <a:t>Guests/Visitors </a:t>
            </a:r>
            <a:endParaRPr lang="en-US" dirty="0">
              <a:solidFill>
                <a:srgbClr val="D40861"/>
              </a:solidFill>
            </a:endParaRPr>
          </a:p>
          <a:p>
            <a:pPr marL="0" indent="0">
              <a:buNone/>
            </a:pPr>
            <a:r>
              <a:rPr lang="en-US" dirty="0">
                <a:solidFill>
                  <a:srgbClr val="572678"/>
                </a:solidFill>
              </a:rPr>
              <a:t>They can access the platform but do not log in, enroll in financial courses, see the </a:t>
            </a:r>
            <a:r>
              <a:rPr lang="en-US" dirty="0" err="1">
                <a:solidFill>
                  <a:srgbClr val="572678"/>
                </a:solidFill>
              </a:rPr>
              <a:t>news&amp;events</a:t>
            </a:r>
            <a:r>
              <a:rPr lang="en-US" dirty="0">
                <a:solidFill>
                  <a:srgbClr val="572678"/>
                </a:solidFill>
              </a:rPr>
              <a:t>, read project info, visit partners pages</a:t>
            </a:r>
          </a:p>
        </p:txBody>
      </p:sp>
    </p:spTree>
    <p:extLst>
      <p:ext uri="{BB962C8B-B14F-4D97-AF65-F5344CB8AC3E}">
        <p14:creationId xmlns:p14="http://schemas.microsoft.com/office/powerpoint/2010/main" val="11171817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4579" y="629266"/>
            <a:ext cx="6422849" cy="694567"/>
          </a:xfrm>
        </p:spPr>
        <p:txBody>
          <a:bodyPr vert="horz" lIns="91440" tIns="45720" rIns="91440" bIns="45720" rtlCol="0" anchor="ctr" anchorCtr="0">
            <a:noAutofit/>
          </a:bodyPr>
          <a:lstStyle/>
          <a:p>
            <a:r>
              <a:rPr lang="en-US" sz="3600" b="1" dirty="0">
                <a:solidFill>
                  <a:srgbClr val="572678"/>
                </a:solidFill>
              </a:rPr>
              <a:t/>
            </a:r>
            <a:br>
              <a:rPr lang="en-US" sz="3600" b="1" dirty="0">
                <a:solidFill>
                  <a:srgbClr val="572678"/>
                </a:solidFill>
              </a:rPr>
            </a:br>
            <a:r>
              <a:rPr lang="en-US" sz="3200" b="1" dirty="0" err="1">
                <a:solidFill>
                  <a:srgbClr val="572678"/>
                </a:solidFill>
              </a:rPr>
              <a:t>BigBlueButton</a:t>
            </a:r>
            <a:r>
              <a:rPr lang="en-US" sz="3200" b="1" dirty="0">
                <a:solidFill>
                  <a:srgbClr val="572678"/>
                </a:solidFill>
              </a:rPr>
              <a:t> Webinar</a:t>
            </a:r>
            <a:r>
              <a:rPr lang="en-US" sz="3600" b="1" dirty="0">
                <a:solidFill>
                  <a:srgbClr val="572678"/>
                </a:solidFill>
              </a:rPr>
              <a:t/>
            </a:r>
            <a:br>
              <a:rPr lang="en-US" sz="3600" b="1" dirty="0">
                <a:solidFill>
                  <a:srgbClr val="572678"/>
                </a:solidFill>
              </a:rPr>
            </a:br>
            <a:endParaRPr lang="en-US" sz="3600" b="1" kern="1200" dirty="0">
              <a:solidFill>
                <a:srgbClr val="572678"/>
              </a:solidFill>
              <a:latin typeface="+mj-lt"/>
              <a:ea typeface="+mj-ea"/>
              <a:cs typeface="+mj-cs"/>
            </a:endParaRPr>
          </a:p>
        </p:txBody>
      </p:sp>
      <p:sp>
        <p:nvSpPr>
          <p:cNvPr id="17" name="Rectangle 16">
            <a:extLst>
              <a:ext uri="{FF2B5EF4-FFF2-40B4-BE49-F238E27FC236}">
                <a16:creationId xmlns:a16="http://schemas.microsoft.com/office/drawing/2014/main" xmlns="" id="{8E20FA99-AAAC-4AF3-9FAE-707420324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474B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ounded Rectangle 9">
            <a:extLst>
              <a:ext uri="{FF2B5EF4-FFF2-40B4-BE49-F238E27FC236}">
                <a16:creationId xmlns:a16="http://schemas.microsoft.com/office/drawing/2014/main" xmlns="" id="{9573BE85-6043-4C3A-A7DD-483A0A5FB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BigBlueButton | Moodl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5651" y="2376647"/>
            <a:ext cx="2104706" cy="2104706"/>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4294967295"/>
          </p:nvPr>
        </p:nvSpPr>
        <p:spPr>
          <a:xfrm>
            <a:off x="5214581" y="1842052"/>
            <a:ext cx="6422848" cy="4381767"/>
          </a:xfrm>
        </p:spPr>
        <p:txBody>
          <a:bodyPr vert="horz" lIns="91440" tIns="45720" rIns="91440" bIns="45720" numCol="1" spcCol="365760" rtlCol="0">
            <a:normAutofit/>
          </a:bodyPr>
          <a:lstStyle/>
          <a:p>
            <a:pPr marL="0" indent="0">
              <a:buNone/>
            </a:pPr>
            <a:endParaRPr lang="en-US" sz="1400" dirty="0">
              <a:solidFill>
                <a:srgbClr val="572678"/>
              </a:solidFill>
            </a:endParaRPr>
          </a:p>
          <a:p>
            <a:r>
              <a:rPr lang="en-US" b="1" dirty="0">
                <a:solidFill>
                  <a:srgbClr val="572678"/>
                </a:solidFill>
                <a:latin typeface="+mj-lt"/>
                <a:ea typeface="+mj-ea"/>
                <a:cs typeface="+mj-cs"/>
              </a:rPr>
              <a:t>How to organize webinars? </a:t>
            </a:r>
            <a:endParaRPr lang="en-US" b="1" dirty="0" smtClean="0">
              <a:solidFill>
                <a:srgbClr val="572678"/>
              </a:solidFill>
              <a:latin typeface="+mj-lt"/>
              <a:ea typeface="+mj-ea"/>
              <a:cs typeface="+mj-cs"/>
            </a:endParaRPr>
          </a:p>
          <a:p>
            <a:endParaRPr lang="en-US" sz="1400" b="1" dirty="0">
              <a:solidFill>
                <a:srgbClr val="572678"/>
              </a:solidFill>
              <a:latin typeface="+mj-lt"/>
              <a:ea typeface="+mj-ea"/>
              <a:cs typeface="+mj-cs"/>
            </a:endParaRPr>
          </a:p>
          <a:p>
            <a:pPr marL="0" indent="0">
              <a:buNone/>
            </a:pPr>
            <a:r>
              <a:rPr lang="en-US" sz="2000" b="1" dirty="0" smtClean="0">
                <a:solidFill>
                  <a:srgbClr val="572678"/>
                </a:solidFill>
                <a:latin typeface="+mj-lt"/>
                <a:ea typeface="+mj-ea"/>
                <a:cs typeface="+mj-cs"/>
              </a:rPr>
              <a:t>A short online demonstration will show how to create and organize a webinar or online learning session within the platform.</a:t>
            </a:r>
            <a:endParaRPr lang="en-US" sz="2000" dirty="0"/>
          </a:p>
          <a:p>
            <a:pPr marL="0" indent="0">
              <a:buNone/>
            </a:pPr>
            <a:endParaRPr lang="en-US" sz="2000" b="1" dirty="0" smtClean="0">
              <a:solidFill>
                <a:srgbClr val="572678"/>
              </a:solidFill>
              <a:latin typeface="+mj-lt"/>
              <a:ea typeface="+mj-ea"/>
              <a:cs typeface="+mj-cs"/>
            </a:endParaRPr>
          </a:p>
          <a:p>
            <a:pPr marL="0" indent="0">
              <a:buNone/>
            </a:pPr>
            <a:r>
              <a:rPr lang="en-US" sz="2000" b="1" dirty="0" smtClean="0">
                <a:solidFill>
                  <a:srgbClr val="572678"/>
                </a:solidFill>
                <a:latin typeface="+mj-lt"/>
                <a:ea typeface="+mj-ea"/>
                <a:cs typeface="+mj-cs"/>
              </a:rPr>
              <a:t>A recorded video will be made available here afterwards.</a:t>
            </a:r>
            <a:endParaRPr lang="en-US" sz="2000" b="1" dirty="0" smtClean="0">
              <a:solidFill>
                <a:srgbClr val="572678"/>
              </a:solidFill>
              <a:latin typeface="+mj-lt"/>
              <a:ea typeface="+mj-ea"/>
              <a:cs typeface="+mj-cs"/>
            </a:endParaRP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74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4579" y="629267"/>
            <a:ext cx="6422849" cy="1243094"/>
          </a:xfrm>
        </p:spPr>
        <p:txBody>
          <a:bodyPr vert="horz" lIns="91440" tIns="45720" rIns="91440" bIns="45720" rtlCol="0" anchor="ctr" anchorCtr="0">
            <a:normAutofit/>
          </a:bodyPr>
          <a:lstStyle/>
          <a:p>
            <a:r>
              <a:rPr lang="en-US" sz="3600" b="1" dirty="0">
                <a:solidFill>
                  <a:srgbClr val="572678"/>
                </a:solidFill>
              </a:rPr>
              <a:t>FINLIT Learning content </a:t>
            </a:r>
            <a:endParaRPr lang="en-US" sz="3600" b="1" kern="1200" dirty="0">
              <a:solidFill>
                <a:srgbClr val="572678"/>
              </a:solidFill>
              <a:latin typeface="+mj-lt"/>
              <a:ea typeface="+mj-ea"/>
              <a:cs typeface="+mj-cs"/>
            </a:endParaRPr>
          </a:p>
        </p:txBody>
      </p:sp>
      <p:sp>
        <p:nvSpPr>
          <p:cNvPr id="71" name="Rectangle 70">
            <a:extLst>
              <a:ext uri="{FF2B5EF4-FFF2-40B4-BE49-F238E27FC236}">
                <a16:creationId xmlns:a16="http://schemas.microsoft.com/office/drawing/2014/main" xmlns="" id="{8E20FA99-AAAC-4AF3-9FAE-707420324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xmlns="" id="{9573BE85-6043-4C3A-A7DD-483A0A5FB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5120640" y="2302162"/>
            <a:ext cx="6422848" cy="3785180"/>
          </a:xfrm>
        </p:spPr>
        <p:txBody>
          <a:bodyPr vert="horz" lIns="91440" tIns="45720" rIns="91440" bIns="45720" numCol="1" spcCol="365760" rtlCol="0">
            <a:normAutofit/>
          </a:bodyPr>
          <a:lstStyle/>
          <a:p>
            <a:pPr marL="0" indent="0">
              <a:buNone/>
            </a:pPr>
            <a:r>
              <a:rPr lang="en-US" dirty="0"/>
              <a:t>	Training programs for librarians as 	adult trainers</a:t>
            </a:r>
          </a:p>
          <a:p>
            <a:endParaRPr lang="en-US" dirty="0"/>
          </a:p>
          <a:p>
            <a:pPr marL="0" indent="0">
              <a:buNone/>
            </a:pPr>
            <a:r>
              <a:rPr lang="en-US" dirty="0"/>
              <a:t>	Training program on financial 	literacy for adult users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9CCDD694-2CD8-4458-AAAD-451DA1FE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71" y="2165684"/>
            <a:ext cx="1556391" cy="2515038"/>
          </a:xfrm>
          <a:prstGeom prst="rect">
            <a:avLst/>
          </a:prstGeom>
        </p:spPr>
      </p:pic>
      <p:sp>
        <p:nvSpPr>
          <p:cNvPr id="10" name="Chevron 4">
            <a:extLst>
              <a:ext uri="{FF2B5EF4-FFF2-40B4-BE49-F238E27FC236}">
                <a16:creationId xmlns:a16="http://schemas.microsoft.com/office/drawing/2014/main" xmlns="" id="{E929D899-2E8A-4B63-8307-B83F0570A81E}"/>
              </a:ext>
            </a:extLst>
          </p:cNvPr>
          <p:cNvSpPr/>
          <p:nvPr/>
        </p:nvSpPr>
        <p:spPr>
          <a:xfrm>
            <a:off x="5525134" y="2584971"/>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4">
            <a:extLst>
              <a:ext uri="{FF2B5EF4-FFF2-40B4-BE49-F238E27FC236}">
                <a16:creationId xmlns:a16="http://schemas.microsoft.com/office/drawing/2014/main" xmlns="" id="{0DF379B7-3D92-469D-97CE-49D9D5C4D0BE}"/>
              </a:ext>
            </a:extLst>
          </p:cNvPr>
          <p:cNvSpPr/>
          <p:nvPr/>
        </p:nvSpPr>
        <p:spPr>
          <a:xfrm>
            <a:off x="5525134" y="4034232"/>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4770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1156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FINLIT Learning content</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838200" y="1875048"/>
            <a:ext cx="11001376" cy="4346575"/>
          </a:xfrm>
        </p:spPr>
        <p:txBody>
          <a:bodyPr numCol="1" spcCol="365760">
            <a:normAutofit/>
          </a:bodyPr>
          <a:lstStyle/>
          <a:p>
            <a:pPr marL="0" indent="0">
              <a:buNone/>
            </a:pPr>
            <a:r>
              <a:rPr lang="en-US" dirty="0">
                <a:solidFill>
                  <a:srgbClr val="572678"/>
                </a:solidFill>
              </a:rPr>
              <a:t>FINLIT Learning content consists of courses, each course consist of modules.</a:t>
            </a:r>
          </a:p>
          <a:p>
            <a:pPr marL="0" indent="0">
              <a:buNone/>
            </a:pPr>
            <a:r>
              <a:rPr lang="en-US" dirty="0">
                <a:solidFill>
                  <a:srgbClr val="572678"/>
                </a:solidFill>
              </a:rPr>
              <a:t>In order to access learning content in your language you will be either enrolled by your Country administrator or by your Trainer.</a:t>
            </a:r>
          </a:p>
          <a:p>
            <a:pPr marL="0" indent="0">
              <a:buNone/>
            </a:pPr>
            <a:r>
              <a:rPr lang="en-US" dirty="0">
                <a:solidFill>
                  <a:srgbClr val="572678"/>
                </a:solidFill>
              </a:rPr>
              <a:t>User can also enroll in and take a course simply by accessing it if self enrolment is enabled for this course.</a:t>
            </a:r>
          </a:p>
          <a:p>
            <a:pPr marL="0" indent="0">
              <a:buNone/>
            </a:pPr>
            <a:endParaRPr lang="en-US" dirty="0">
              <a:solidFill>
                <a:srgbClr val="572678"/>
              </a:solidFill>
            </a:endParaRPr>
          </a:p>
          <a:p>
            <a:pPr marL="0" indent="0">
              <a:buNone/>
            </a:pPr>
            <a:endParaRPr lang="en-US" dirty="0">
              <a:solidFill>
                <a:srgbClr val="572678"/>
              </a:solidFill>
            </a:endParaRPr>
          </a:p>
        </p:txBody>
      </p:sp>
    </p:spTree>
    <p:extLst>
      <p:ext uri="{BB962C8B-B14F-4D97-AF65-F5344CB8AC3E}">
        <p14:creationId xmlns:p14="http://schemas.microsoft.com/office/powerpoint/2010/main" val="4031202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7927FD88-70A6-4882-A830-8992A95AA855}"/>
              </a:ext>
            </a:extLst>
          </p:cNvPr>
          <p:cNvSpPr>
            <a:spLocks noGrp="1"/>
          </p:cNvSpPr>
          <p:nvPr>
            <p:ph type="title"/>
          </p:nvPr>
        </p:nvSpPr>
        <p:spPr>
          <a:xfrm>
            <a:off x="6188477" y="553787"/>
            <a:ext cx="5165324" cy="429970"/>
          </a:xfrm>
        </p:spPr>
        <p:txBody>
          <a:bodyPr/>
          <a:lstStyle/>
          <a:p>
            <a:r>
              <a:rPr lang="pl-PL" dirty="0"/>
              <a:t>Elka </a:t>
            </a:r>
            <a:r>
              <a:rPr lang="pl-PL" dirty="0" err="1"/>
              <a:t>Zlateva</a:t>
            </a:r>
            <a:endParaRPr lang="pl-PL" dirty="0"/>
          </a:p>
        </p:txBody>
      </p:sp>
      <p:sp>
        <p:nvSpPr>
          <p:cNvPr id="5" name="Symbol zastępczy daty 2">
            <a:extLst>
              <a:ext uri="{FF2B5EF4-FFF2-40B4-BE49-F238E27FC236}">
                <a16:creationId xmlns:a16="http://schemas.microsoft.com/office/drawing/2014/main" xmlns="" id="{CF420BE8-1AEA-40A1-87DB-262B95828B0C}"/>
              </a:ext>
            </a:extLst>
          </p:cNvPr>
          <p:cNvSpPr txBox="1">
            <a:spLocks/>
          </p:cNvSpPr>
          <p:nvPr/>
        </p:nvSpPr>
        <p:spPr>
          <a:xfrm>
            <a:off x="6188477" y="983757"/>
            <a:ext cx="5477051" cy="583529"/>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72678"/>
                </a:solidFill>
              </a:rPr>
              <a:t>holds PhD in Political science from Sofia University. She is FINLIT coordinator for Bulgaria. </a:t>
            </a:r>
            <a:endParaRPr lang="pl-PL" dirty="0">
              <a:solidFill>
                <a:srgbClr val="572678"/>
              </a:solidFill>
            </a:endParaRPr>
          </a:p>
          <a:p>
            <a:r>
              <a:rPr lang="en-US" dirty="0">
                <a:solidFill>
                  <a:srgbClr val="572678"/>
                </a:solidFill>
              </a:rPr>
              <a:t>Mrs. </a:t>
            </a:r>
            <a:r>
              <a:rPr lang="en-US" dirty="0" err="1">
                <a:solidFill>
                  <a:srgbClr val="572678"/>
                </a:solidFill>
              </a:rPr>
              <a:t>Zlateva</a:t>
            </a:r>
            <a:r>
              <a:rPr lang="en-US" dirty="0">
                <a:solidFill>
                  <a:srgbClr val="572678"/>
                </a:solidFill>
              </a:rPr>
              <a:t> has expertise in research-based analyses in the areas of education and policy development. She is experienced lector and trainer, discussion moderator and workshop facilitator author of educational resources, toolkits, analyses, online courses. She is also working as educational expert within the center for excellence at the Bulgarian Academy of Science. Mrs. </a:t>
            </a:r>
            <a:r>
              <a:rPr lang="en-US" dirty="0" err="1">
                <a:solidFill>
                  <a:srgbClr val="572678"/>
                </a:solidFill>
              </a:rPr>
              <a:t>Zlateva</a:t>
            </a:r>
            <a:r>
              <a:rPr lang="en-US" dirty="0">
                <a:solidFill>
                  <a:srgbClr val="572678"/>
                </a:solidFill>
              </a:rPr>
              <a:t> has significant experience in project management, evaluation and monitoring on local and international level</a:t>
            </a:r>
            <a:r>
              <a:rPr lang="pl-PL" dirty="0">
                <a:solidFill>
                  <a:srgbClr val="572678"/>
                </a:solidFill>
              </a:rPr>
              <a:t>.</a:t>
            </a:r>
            <a:r>
              <a:rPr lang="pl-PL" baseline="30000" dirty="0">
                <a:solidFill>
                  <a:srgbClr val="572678"/>
                </a:solidFill>
                <a:cs typeface="Arial" panose="020B0604020202020204" pitchFamily="34" charset="0"/>
              </a:rPr>
              <a:t> </a:t>
            </a:r>
          </a:p>
        </p:txBody>
      </p:sp>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1313" y="553787"/>
            <a:ext cx="1615362" cy="2050941"/>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313" y="3975010"/>
            <a:ext cx="1733063" cy="1733063"/>
          </a:xfrm>
          <a:prstGeom prst="rect">
            <a:avLst/>
          </a:prstGeom>
        </p:spPr>
      </p:pic>
      <p:sp>
        <p:nvSpPr>
          <p:cNvPr id="9" name="Tytuł 2">
            <a:extLst>
              <a:ext uri="{FF2B5EF4-FFF2-40B4-BE49-F238E27FC236}">
                <a16:creationId xmlns:a16="http://schemas.microsoft.com/office/drawing/2014/main" xmlns="" id="{7927FD88-70A6-4882-A830-8992A95AA855}"/>
              </a:ext>
            </a:extLst>
          </p:cNvPr>
          <p:cNvSpPr txBox="1">
            <a:spLocks/>
          </p:cNvSpPr>
          <p:nvPr/>
        </p:nvSpPr>
        <p:spPr>
          <a:xfrm>
            <a:off x="6188477" y="3975010"/>
            <a:ext cx="5165324" cy="429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1800" b="1" kern="1200">
                <a:solidFill>
                  <a:srgbClr val="572678"/>
                </a:solidFill>
                <a:latin typeface="+mj-lt"/>
                <a:ea typeface="+mj-ea"/>
                <a:cs typeface="+mj-cs"/>
              </a:defRPr>
            </a:lvl1pPr>
          </a:lstStyle>
          <a:p>
            <a:r>
              <a:rPr lang="pl-PL" dirty="0"/>
              <a:t>Emil </a:t>
            </a:r>
            <a:r>
              <a:rPr lang="pl-PL" dirty="0" err="1"/>
              <a:t>Stoyanov</a:t>
            </a:r>
            <a:endParaRPr lang="pl-PL" dirty="0"/>
          </a:p>
        </p:txBody>
      </p:sp>
      <p:sp>
        <p:nvSpPr>
          <p:cNvPr id="10" name="Symbol zastępczy daty 2">
            <a:extLst>
              <a:ext uri="{FF2B5EF4-FFF2-40B4-BE49-F238E27FC236}">
                <a16:creationId xmlns:a16="http://schemas.microsoft.com/office/drawing/2014/main" xmlns="" id="{CF420BE8-1AEA-40A1-87DB-262B95828B0C}"/>
              </a:ext>
            </a:extLst>
          </p:cNvPr>
          <p:cNvSpPr txBox="1">
            <a:spLocks/>
          </p:cNvSpPr>
          <p:nvPr/>
        </p:nvSpPr>
        <p:spPr>
          <a:xfrm>
            <a:off x="6188476" y="4404980"/>
            <a:ext cx="5477051" cy="571766"/>
          </a:xfrm>
          <a:prstGeom prst="rect">
            <a:avLst/>
          </a:prstGeom>
        </p:spPr>
        <p:txBody>
          <a:bodyPr/>
          <a:lstStyle>
            <a:defPPr>
              <a:defRPr lang="en-US"/>
            </a:defPPr>
            <a:lvl1pPr marL="0" algn="l" defTabSz="457200" rtl="0" eaLnBrk="1" latinLnBrk="0" hangingPunct="1">
              <a:defRPr sz="14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572678"/>
                </a:solidFill>
              </a:rPr>
              <a:t>holds a M. SC degree in Mathematics and Mechanics from the Faculty of Mathematics and Informatics, Sofia University St. </a:t>
            </a:r>
            <a:r>
              <a:rPr lang="en-US" dirty="0" err="1">
                <a:solidFill>
                  <a:srgbClr val="572678"/>
                </a:solidFill>
              </a:rPr>
              <a:t>Kliment</a:t>
            </a:r>
            <a:r>
              <a:rPr lang="en-US" dirty="0">
                <a:solidFill>
                  <a:srgbClr val="572678"/>
                </a:solidFill>
              </a:rPr>
              <a:t> </a:t>
            </a:r>
            <a:r>
              <a:rPr lang="en-US" dirty="0" err="1">
                <a:solidFill>
                  <a:srgbClr val="572678"/>
                </a:solidFill>
              </a:rPr>
              <a:t>Ochridski</a:t>
            </a:r>
            <a:r>
              <a:rPr lang="en-US" dirty="0">
                <a:solidFill>
                  <a:srgbClr val="572678"/>
                </a:solidFill>
              </a:rPr>
              <a:t>. </a:t>
            </a:r>
            <a:endParaRPr lang="pl-PL" dirty="0">
              <a:solidFill>
                <a:srgbClr val="572678"/>
              </a:solidFill>
            </a:endParaRPr>
          </a:p>
          <a:p>
            <a:r>
              <a:rPr lang="en-US" dirty="0">
                <a:solidFill>
                  <a:srgbClr val="572678"/>
                </a:solidFill>
              </a:rPr>
              <a:t>He is Founding partner and CTO of </a:t>
            </a:r>
            <a:r>
              <a:rPr lang="en-US" dirty="0" err="1">
                <a:solidFill>
                  <a:srgbClr val="572678"/>
                </a:solidFill>
              </a:rPr>
              <a:t>Tetracom</a:t>
            </a:r>
            <a:r>
              <a:rPr lang="en-US" dirty="0">
                <a:solidFill>
                  <a:srgbClr val="572678"/>
                </a:solidFill>
              </a:rPr>
              <a:t> Interactive Solutions LTD, Sofia, Bulgaria, GM of Atlas Software Ltd, Sofia, Bulgaria</a:t>
            </a:r>
            <a:br>
              <a:rPr lang="en-US" dirty="0">
                <a:solidFill>
                  <a:srgbClr val="572678"/>
                </a:solidFill>
              </a:rPr>
            </a:br>
            <a:r>
              <a:rPr lang="en-US" dirty="0">
                <a:solidFill>
                  <a:srgbClr val="572678"/>
                </a:solidFill>
              </a:rPr>
              <a:t>Member of the Center for Educational Initiatives Association, Sofia, Bulgaria</a:t>
            </a:r>
            <a:endParaRPr lang="pl-PL" baseline="30000" dirty="0">
              <a:solidFill>
                <a:srgbClr val="572678"/>
              </a:solidFill>
              <a:cs typeface="Arial" panose="020B0604020202020204" pitchFamily="34" charset="0"/>
            </a:endParaRPr>
          </a:p>
        </p:txBody>
      </p:sp>
    </p:spTree>
    <p:extLst>
      <p:ext uri="{BB962C8B-B14F-4D97-AF65-F5344CB8AC3E}">
        <p14:creationId xmlns:p14="http://schemas.microsoft.com/office/powerpoint/2010/main" val="317597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A2509F26-B5DC-4BA7-B476-4CB044237A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2" name="Rectangle 11">
            <a:extLst>
              <a:ext uri="{FF2B5EF4-FFF2-40B4-BE49-F238E27FC236}">
                <a16:creationId xmlns:a16="http://schemas.microsoft.com/office/drawing/2014/main" xmlns="" id="{DB103EB1-B135-4526-B883-33228FC27F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5" name="Content Placeholder 4" descr="A screenshot of a cell phone&#10;&#10;Description automatically generated">
            <a:extLst>
              <a:ext uri="{FF2B5EF4-FFF2-40B4-BE49-F238E27FC236}">
                <a16:creationId xmlns:a16="http://schemas.microsoft.com/office/drawing/2014/main" xmlns="" id="{1FF3436B-C336-4181-BC6E-342476AC3E7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85" r="1" b="1"/>
          <a:stretch/>
        </p:blipFill>
        <p:spPr>
          <a:xfrm rot="21480000">
            <a:off x="1137837" y="1003258"/>
            <a:ext cx="9916327" cy="4764396"/>
          </a:xfrm>
          <a:prstGeom prst="rect">
            <a:avLst/>
          </a:prstGeom>
        </p:spPr>
      </p:pic>
    </p:spTree>
    <p:extLst>
      <p:ext uri="{BB962C8B-B14F-4D97-AF65-F5344CB8AC3E}">
        <p14:creationId xmlns:p14="http://schemas.microsoft.com/office/powerpoint/2010/main" val="3268620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11229975"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Explore course content, scroll down the page</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951884" y="1624054"/>
            <a:ext cx="8887442" cy="5042311"/>
          </a:xfrm>
          <a:prstGeom prst="rect">
            <a:avLst/>
          </a:prstGeom>
        </p:spPr>
      </p:pic>
    </p:spTree>
    <p:extLst>
      <p:ext uri="{BB962C8B-B14F-4D97-AF65-F5344CB8AC3E}">
        <p14:creationId xmlns:p14="http://schemas.microsoft.com/office/powerpoint/2010/main" val="2577692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Explore course content</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stretch>
            <a:fillRect/>
          </a:stretch>
        </p:blipFill>
        <p:spPr>
          <a:xfrm>
            <a:off x="951884" y="1607842"/>
            <a:ext cx="8916015" cy="5058523"/>
          </a:xfrm>
          <a:prstGeom prst="rect">
            <a:avLst/>
          </a:prstGeom>
        </p:spPr>
      </p:pic>
    </p:spTree>
    <p:extLst>
      <p:ext uri="{BB962C8B-B14F-4D97-AF65-F5344CB8AC3E}">
        <p14:creationId xmlns:p14="http://schemas.microsoft.com/office/powerpoint/2010/main" val="1216243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2800" b="1" dirty="0">
                <a:solidFill>
                  <a:srgbClr val="572678"/>
                </a:solidFill>
                <a:latin typeface="Arial" panose="020B0604020202020204" pitchFamily="34" charset="0"/>
                <a:cs typeface="Arial" panose="020B0604020202020204" pitchFamily="34" charset="0"/>
              </a:rPr>
              <a:t>Read course content slide by slide, module by module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951884" y="1607842"/>
            <a:ext cx="8916016" cy="5058523"/>
          </a:xfrm>
          <a:prstGeom prst="rect">
            <a:avLst/>
          </a:prstGeom>
        </p:spPr>
      </p:pic>
    </p:spTree>
    <p:extLst>
      <p:ext uri="{BB962C8B-B14F-4D97-AF65-F5344CB8AC3E}">
        <p14:creationId xmlns:p14="http://schemas.microsoft.com/office/powerpoint/2010/main" val="2915693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4579" y="629267"/>
            <a:ext cx="6422849" cy="603185"/>
          </a:xfrm>
        </p:spPr>
        <p:txBody>
          <a:bodyPr vert="horz" lIns="91440" tIns="45720" rIns="91440" bIns="45720" rtlCol="0" anchor="ctr" anchorCtr="0">
            <a:normAutofit/>
          </a:bodyPr>
          <a:lstStyle/>
          <a:p>
            <a:r>
              <a:rPr lang="en-US" sz="3600" b="1" dirty="0" err="1">
                <a:solidFill>
                  <a:srgbClr val="572678"/>
                </a:solidFill>
              </a:rPr>
              <a:t>ToT</a:t>
            </a:r>
            <a:r>
              <a:rPr lang="en-US" sz="3600" b="1" dirty="0">
                <a:solidFill>
                  <a:srgbClr val="572678"/>
                </a:solidFill>
              </a:rPr>
              <a:t> Course structure </a:t>
            </a:r>
            <a:endParaRPr lang="en-US" sz="3600" b="1" kern="1200" dirty="0">
              <a:solidFill>
                <a:srgbClr val="572678"/>
              </a:solidFill>
              <a:latin typeface="+mj-lt"/>
              <a:ea typeface="+mj-ea"/>
              <a:cs typeface="+mj-cs"/>
            </a:endParaRPr>
          </a:p>
        </p:txBody>
      </p:sp>
      <p:sp>
        <p:nvSpPr>
          <p:cNvPr id="71" name="Rectangle 70">
            <a:extLst>
              <a:ext uri="{FF2B5EF4-FFF2-40B4-BE49-F238E27FC236}">
                <a16:creationId xmlns:a16="http://schemas.microsoft.com/office/drawing/2014/main" xmlns="" id="{8E20FA99-AAAC-4AF3-9FAE-707420324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ounded Rectangle 9">
            <a:extLst>
              <a:ext uri="{FF2B5EF4-FFF2-40B4-BE49-F238E27FC236}">
                <a16:creationId xmlns:a16="http://schemas.microsoft.com/office/drawing/2014/main" xmlns="" id="{9573BE85-6043-4C3A-A7DD-483A0A5FB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4294967295"/>
          </p:nvPr>
        </p:nvSpPr>
        <p:spPr>
          <a:xfrm>
            <a:off x="5120640" y="1696279"/>
            <a:ext cx="6422848" cy="4391064"/>
          </a:xfrm>
        </p:spPr>
        <p:txBody>
          <a:bodyPr vert="horz" lIns="91440" tIns="45720" rIns="91440" bIns="45720" numCol="1" spcCol="365760" rtlCol="0">
            <a:normAutofit lnSpcReduction="10000"/>
          </a:bodyPr>
          <a:lstStyle/>
          <a:p>
            <a:pPr marL="0" indent="0">
              <a:buNone/>
            </a:pPr>
            <a:r>
              <a:rPr lang="en-US" dirty="0"/>
              <a:t>	</a:t>
            </a:r>
            <a:r>
              <a:rPr lang="en-US" dirty="0">
                <a:solidFill>
                  <a:srgbClr val="572678"/>
                </a:solidFill>
              </a:rPr>
              <a:t>Course map </a:t>
            </a:r>
          </a:p>
          <a:p>
            <a:pPr marL="0" indent="0">
              <a:buNone/>
            </a:pPr>
            <a:r>
              <a:rPr lang="en-US" dirty="0">
                <a:solidFill>
                  <a:srgbClr val="572678"/>
                </a:solidFill>
              </a:rPr>
              <a:t>	List of modules:</a:t>
            </a:r>
          </a:p>
          <a:p>
            <a:pPr marL="0" indent="0">
              <a:buNone/>
            </a:pPr>
            <a:r>
              <a:rPr lang="en-US" dirty="0"/>
              <a:t>	</a:t>
            </a:r>
            <a:r>
              <a:rPr lang="en-US" sz="2400" dirty="0">
                <a:hlinkClick r:id="rId2"/>
              </a:rPr>
              <a:t>How do adults learn?</a:t>
            </a:r>
            <a:endParaRPr lang="en-US" sz="2400" dirty="0"/>
          </a:p>
          <a:p>
            <a:pPr marL="914400" lvl="2" indent="0">
              <a:buNone/>
            </a:pPr>
            <a:r>
              <a:rPr lang="en-US" sz="2400" dirty="0">
                <a:hlinkClick r:id="rId3"/>
              </a:rPr>
              <a:t>Introduction to facilitation</a:t>
            </a:r>
            <a:endParaRPr lang="en-US" sz="2400" dirty="0"/>
          </a:p>
          <a:p>
            <a:pPr marL="914400" lvl="2" indent="0">
              <a:buNone/>
            </a:pPr>
            <a:r>
              <a:rPr lang="en-US" sz="2400" dirty="0">
                <a:hlinkClick r:id="rId4"/>
              </a:rPr>
              <a:t>Simple solutions to increase engagement</a:t>
            </a:r>
            <a:endParaRPr lang="en-US" sz="2400" dirty="0"/>
          </a:p>
          <a:p>
            <a:pPr marL="914400" lvl="2" indent="0">
              <a:buNone/>
            </a:pPr>
            <a:r>
              <a:rPr lang="en-US" sz="2400" dirty="0">
                <a:hlinkClick r:id="rId5"/>
              </a:rPr>
              <a:t>Conflict resolutions</a:t>
            </a:r>
            <a:endParaRPr lang="en-US" sz="2400" dirty="0"/>
          </a:p>
          <a:p>
            <a:pPr marL="914400" lvl="2" indent="0">
              <a:buNone/>
            </a:pPr>
            <a:r>
              <a:rPr lang="en-US" sz="2400" dirty="0">
                <a:hlinkClick r:id="rId6"/>
              </a:rPr>
              <a:t>Useful online tools for FE trainers</a:t>
            </a:r>
            <a:endParaRPr lang="en-US" sz="2400" dirty="0"/>
          </a:p>
          <a:p>
            <a:pPr marL="914400" lvl="2" indent="0">
              <a:buNone/>
            </a:pPr>
            <a:r>
              <a:rPr lang="en-US" sz="2400" dirty="0">
                <a:hlinkClick r:id="rId7"/>
              </a:rPr>
              <a:t>Code of ethics of FE trainers (educators)</a:t>
            </a:r>
            <a:endParaRPr lang="en-US" sz="2400" dirty="0"/>
          </a:p>
          <a:p>
            <a:pPr marL="0" indent="0">
              <a:buNone/>
            </a:pPr>
            <a:r>
              <a:rPr lang="en-US" dirty="0"/>
              <a:t>	</a:t>
            </a:r>
          </a:p>
          <a:p>
            <a:pPr marL="0" indent="0">
              <a:buNone/>
            </a:pPr>
            <a:r>
              <a:rPr lang="en-US" dirty="0"/>
              <a:t>	</a:t>
            </a:r>
            <a:r>
              <a:rPr lang="en-US" dirty="0">
                <a:solidFill>
                  <a:srgbClr val="572678"/>
                </a:solidFill>
              </a:rPr>
              <a:t>Assessment test </a:t>
            </a:r>
          </a:p>
          <a:p>
            <a:pPr marL="0" indent="0">
              <a:buNone/>
            </a:pPr>
            <a:endParaRPr lang="en-US" dirty="0"/>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9CCDD694-2CD8-4458-AAAD-451DA1FEB94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4571" y="2165684"/>
            <a:ext cx="1556391" cy="2515038"/>
          </a:xfrm>
          <a:prstGeom prst="rect">
            <a:avLst/>
          </a:prstGeom>
        </p:spPr>
      </p:pic>
      <p:sp>
        <p:nvSpPr>
          <p:cNvPr id="10" name="Chevron 4">
            <a:extLst>
              <a:ext uri="{FF2B5EF4-FFF2-40B4-BE49-F238E27FC236}">
                <a16:creationId xmlns:a16="http://schemas.microsoft.com/office/drawing/2014/main" xmlns="" id="{E929D899-2E8A-4B63-8307-B83F0570A81E}"/>
              </a:ext>
            </a:extLst>
          </p:cNvPr>
          <p:cNvSpPr/>
          <p:nvPr/>
        </p:nvSpPr>
        <p:spPr>
          <a:xfrm>
            <a:off x="5525134" y="1710996"/>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4">
            <a:extLst>
              <a:ext uri="{FF2B5EF4-FFF2-40B4-BE49-F238E27FC236}">
                <a16:creationId xmlns:a16="http://schemas.microsoft.com/office/drawing/2014/main" xmlns="" id="{7FCC9B26-B30D-49ED-95F2-15783F0B3674}"/>
              </a:ext>
            </a:extLst>
          </p:cNvPr>
          <p:cNvSpPr/>
          <p:nvPr/>
        </p:nvSpPr>
        <p:spPr>
          <a:xfrm>
            <a:off x="5525134" y="2177189"/>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4">
            <a:extLst>
              <a:ext uri="{FF2B5EF4-FFF2-40B4-BE49-F238E27FC236}">
                <a16:creationId xmlns:a16="http://schemas.microsoft.com/office/drawing/2014/main" xmlns="" id="{5F6A550B-951C-435F-8179-289554633D13}"/>
              </a:ext>
            </a:extLst>
          </p:cNvPr>
          <p:cNvSpPr/>
          <p:nvPr/>
        </p:nvSpPr>
        <p:spPr>
          <a:xfrm>
            <a:off x="5525134" y="5377560"/>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64635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Prostokąt 17">
            <a:extLst>
              <a:ext uri="{FF2B5EF4-FFF2-40B4-BE49-F238E27FC236}">
                <a16:creationId xmlns:a16="http://schemas.microsoft.com/office/drawing/2014/main" xmlns="" id="{C8174EBD-D6A5-4244-AD14-8C6A00A76CE9}"/>
              </a:ext>
            </a:extLst>
          </p:cNvPr>
          <p:cNvSpPr/>
          <p:nvPr/>
        </p:nvSpPr>
        <p:spPr>
          <a:xfrm>
            <a:off x="1246291" y="-12924"/>
            <a:ext cx="9699419" cy="335149"/>
          </a:xfrm>
          <a:prstGeom prst="rect">
            <a:avLst/>
          </a:prstGeom>
          <a:solidFill>
            <a:srgbClr val="FFE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33" dirty="0"/>
          </a:p>
        </p:txBody>
      </p:sp>
      <p:sp>
        <p:nvSpPr>
          <p:cNvPr id="2" name="Tytuł 1">
            <a:extLst>
              <a:ext uri="{FF2B5EF4-FFF2-40B4-BE49-F238E27FC236}">
                <a16:creationId xmlns:a16="http://schemas.microsoft.com/office/drawing/2014/main" xmlns="" id="{B2D63D86-10F5-4D39-BE4E-1EBD973784BC}"/>
              </a:ext>
            </a:extLst>
          </p:cNvPr>
          <p:cNvSpPr>
            <a:spLocks noGrp="1"/>
          </p:cNvSpPr>
          <p:nvPr>
            <p:ph type="ctrTitle"/>
          </p:nvPr>
        </p:nvSpPr>
        <p:spPr>
          <a:xfrm>
            <a:off x="4155309" y="1179695"/>
            <a:ext cx="5741358" cy="1239054"/>
          </a:xfrm>
        </p:spPr>
        <p:txBody>
          <a:bodyPr>
            <a:normAutofit/>
          </a:bodyPr>
          <a:lstStyle/>
          <a:p>
            <a:r>
              <a:rPr lang="en-US" sz="3992" baseline="30000" dirty="0">
                <a:solidFill>
                  <a:srgbClr val="572678"/>
                </a:solidFill>
                <a:latin typeface="Arial Black" panose="020B0A04020102020204" pitchFamily="34" charset="0"/>
                <a:cs typeface="Arial" panose="020B0604020202020204" pitchFamily="34" charset="0"/>
              </a:rPr>
              <a:t>CERTIFICATE OF </a:t>
            </a:r>
            <a:br>
              <a:rPr lang="en-US" sz="3992" baseline="30000" dirty="0">
                <a:solidFill>
                  <a:srgbClr val="572678"/>
                </a:solidFill>
                <a:latin typeface="Arial Black" panose="020B0A04020102020204" pitchFamily="34" charset="0"/>
                <a:cs typeface="Arial" panose="020B0604020202020204" pitchFamily="34" charset="0"/>
              </a:rPr>
            </a:br>
            <a:r>
              <a:rPr lang="en-US" sz="3992" baseline="30000" dirty="0">
                <a:solidFill>
                  <a:srgbClr val="572678"/>
                </a:solidFill>
                <a:latin typeface="Arial Black" panose="020B0A04020102020204" pitchFamily="34" charset="0"/>
                <a:cs typeface="Arial" panose="020B0604020202020204" pitchFamily="34" charset="0"/>
              </a:rPr>
              <a:t>COMPLETION </a:t>
            </a:r>
            <a:endParaRPr lang="pl-PL" sz="3992" dirty="0">
              <a:solidFill>
                <a:srgbClr val="572678"/>
              </a:solidFill>
              <a:latin typeface="Arial Black" panose="020B0A04020102020204" pitchFamily="34" charset="0"/>
              <a:cs typeface="Arial" panose="020B0604020202020204" pitchFamily="34" charset="0"/>
            </a:endParaRPr>
          </a:p>
        </p:txBody>
      </p:sp>
      <p:sp>
        <p:nvSpPr>
          <p:cNvPr id="3" name="Podtytuł 2">
            <a:extLst>
              <a:ext uri="{FF2B5EF4-FFF2-40B4-BE49-F238E27FC236}">
                <a16:creationId xmlns:a16="http://schemas.microsoft.com/office/drawing/2014/main" xmlns="" id="{D6D005D0-D1D3-4CB2-9B6F-CB294A426BBE}"/>
              </a:ext>
            </a:extLst>
          </p:cNvPr>
          <p:cNvSpPr>
            <a:spLocks noGrp="1"/>
          </p:cNvSpPr>
          <p:nvPr>
            <p:ph type="subTitle" idx="1"/>
          </p:nvPr>
        </p:nvSpPr>
        <p:spPr>
          <a:xfrm>
            <a:off x="4155309" y="3834996"/>
            <a:ext cx="6047062" cy="728217"/>
          </a:xfrm>
        </p:spPr>
        <p:txBody>
          <a:bodyPr>
            <a:normAutofit/>
          </a:bodyPr>
          <a:lstStyle/>
          <a:p>
            <a:pPr algn="l">
              <a:lnSpc>
                <a:spcPct val="100000"/>
              </a:lnSpc>
            </a:pPr>
            <a:r>
              <a:rPr lang="en-US" sz="1996" b="1" baseline="30000" dirty="0">
                <a:latin typeface="Arial" panose="020B0604020202020204" pitchFamily="34" charset="0"/>
                <a:cs typeface="Arial" panose="020B0604020202020204" pitchFamily="34" charset="0"/>
              </a:rPr>
              <a:t>has successfully completed the online course for adults training in  public libraries within the project </a:t>
            </a:r>
            <a:r>
              <a:rPr lang="en-US" sz="1996" b="1" i="1" baseline="30000" dirty="0">
                <a:latin typeface="Arial" panose="020B0604020202020204" pitchFamily="34" charset="0"/>
                <a:cs typeface="Arial" panose="020B0604020202020204" pitchFamily="34" charset="0"/>
              </a:rPr>
              <a:t>“Financial literacy in public libraries”.</a:t>
            </a:r>
            <a:endParaRPr lang="pl-PL" sz="1996" b="1" i="1" dirty="0">
              <a:latin typeface="Arial" panose="020B0604020202020204" pitchFamily="34" charset="0"/>
              <a:cs typeface="Arial" panose="020B0604020202020204" pitchFamily="34" charset="0"/>
            </a:endParaRPr>
          </a:p>
        </p:txBody>
      </p:sp>
      <p:pic>
        <p:nvPicPr>
          <p:cNvPr id="11" name="Obraz 10">
            <a:extLst>
              <a:ext uri="{FF2B5EF4-FFF2-40B4-BE49-F238E27FC236}">
                <a16:creationId xmlns:a16="http://schemas.microsoft.com/office/drawing/2014/main" xmlns="" id="{EC58A2EC-7004-4935-8915-EEFEFF4B05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43375" y="5905608"/>
            <a:ext cx="3141242" cy="690595"/>
          </a:xfrm>
          <a:prstGeom prst="rect">
            <a:avLst/>
          </a:prstGeom>
        </p:spPr>
      </p:pic>
      <p:sp>
        <p:nvSpPr>
          <p:cNvPr id="21" name="Podtytuł 2">
            <a:extLst>
              <a:ext uri="{FF2B5EF4-FFF2-40B4-BE49-F238E27FC236}">
                <a16:creationId xmlns:a16="http://schemas.microsoft.com/office/drawing/2014/main" xmlns="" id="{3E64A571-73EE-414B-BED4-C7DA0C37305A}"/>
              </a:ext>
            </a:extLst>
          </p:cNvPr>
          <p:cNvSpPr txBox="1">
            <a:spLocks/>
          </p:cNvSpPr>
          <p:nvPr/>
        </p:nvSpPr>
        <p:spPr>
          <a:xfrm>
            <a:off x="4155310" y="2883236"/>
            <a:ext cx="7274564" cy="349886"/>
          </a:xfrm>
          <a:prstGeom prst="rect">
            <a:avLst/>
          </a:prstGeom>
        </p:spPr>
        <p:txBody>
          <a:bodyPr vert="horz" lIns="82953" tIns="41476" rIns="82953" bIns="41476" rtlCol="0">
            <a:norm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1996" b="1" baseline="30000" dirty="0">
                <a:latin typeface="Arial" panose="020B0604020202020204" pitchFamily="34" charset="0"/>
                <a:cs typeface="Arial" panose="020B0604020202020204" pitchFamily="34" charset="0"/>
              </a:rPr>
              <a:t>To certify that </a:t>
            </a:r>
          </a:p>
          <a:p>
            <a:pPr algn="l"/>
            <a:endParaRPr lang="pl-PL" sz="1996" dirty="0"/>
          </a:p>
        </p:txBody>
      </p:sp>
      <p:sp>
        <p:nvSpPr>
          <p:cNvPr id="23" name="Podtytuł 2">
            <a:extLst>
              <a:ext uri="{FF2B5EF4-FFF2-40B4-BE49-F238E27FC236}">
                <a16:creationId xmlns:a16="http://schemas.microsoft.com/office/drawing/2014/main" xmlns="" id="{6D92B261-D896-49FB-8F2B-D37B07D15503}"/>
              </a:ext>
            </a:extLst>
          </p:cNvPr>
          <p:cNvSpPr txBox="1">
            <a:spLocks/>
          </p:cNvSpPr>
          <p:nvPr/>
        </p:nvSpPr>
        <p:spPr>
          <a:xfrm>
            <a:off x="4155310" y="4891308"/>
            <a:ext cx="5741358" cy="549813"/>
          </a:xfrm>
          <a:prstGeom prst="rect">
            <a:avLst/>
          </a:prstGeom>
        </p:spPr>
        <p:txBody>
          <a:bodyPr vert="horz" lIns="82953" tIns="41476" rIns="82953" bIns="41476" rtlCol="0">
            <a:normAutofit fontScale="70000" lnSpcReduction="20000"/>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endParaRPr lang="en-US" sz="1996" b="1" baseline="30000" dirty="0">
              <a:latin typeface="Arial" panose="020B0604020202020204" pitchFamily="34" charset="0"/>
              <a:cs typeface="Arial" panose="020B0604020202020204" pitchFamily="34" charset="0"/>
            </a:endParaRPr>
          </a:p>
          <a:p>
            <a:r>
              <a:rPr lang="en-US" sz="2903" b="1" baseline="30000" dirty="0">
                <a:solidFill>
                  <a:srgbClr val="D30960"/>
                </a:solidFill>
                <a:latin typeface="Arial" panose="020B0604020202020204" pitchFamily="34" charset="0"/>
                <a:cs typeface="Arial" panose="020B0604020202020204" pitchFamily="34" charset="0"/>
              </a:rPr>
              <a:t>Certificate number</a:t>
            </a:r>
            <a:endParaRPr lang="pl-PL" sz="2903" b="1" dirty="0">
              <a:solidFill>
                <a:srgbClr val="D30960"/>
              </a:solidFill>
              <a:latin typeface="Arial" panose="020B0604020202020204" pitchFamily="34" charset="0"/>
              <a:cs typeface="Arial" panose="020B0604020202020204" pitchFamily="34" charset="0"/>
            </a:endParaRPr>
          </a:p>
        </p:txBody>
      </p:sp>
      <p:sp>
        <p:nvSpPr>
          <p:cNvPr id="25" name="Podtytuł 2">
            <a:extLst>
              <a:ext uri="{FF2B5EF4-FFF2-40B4-BE49-F238E27FC236}">
                <a16:creationId xmlns:a16="http://schemas.microsoft.com/office/drawing/2014/main" xmlns="" id="{F3E57E80-E259-4CEE-B8E9-E7A8DAF1CF73}"/>
              </a:ext>
            </a:extLst>
          </p:cNvPr>
          <p:cNvSpPr txBox="1">
            <a:spLocks/>
          </p:cNvSpPr>
          <p:nvPr/>
        </p:nvSpPr>
        <p:spPr>
          <a:xfrm>
            <a:off x="4155309" y="4505563"/>
            <a:ext cx="2433846" cy="443616"/>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en-US" sz="2903" b="1" baseline="30000" dirty="0">
                <a:solidFill>
                  <a:srgbClr val="D30960"/>
                </a:solidFill>
                <a:latin typeface="Arial" panose="020B0604020202020204" pitchFamily="34" charset="0"/>
                <a:cs typeface="Arial" panose="020B0604020202020204" pitchFamily="34" charset="0"/>
              </a:rPr>
              <a:t>Day/</a:t>
            </a:r>
            <a:r>
              <a:rPr lang="pl-PL" sz="2903" b="1" baseline="30000" dirty="0">
                <a:solidFill>
                  <a:srgbClr val="D30960"/>
                </a:solidFill>
                <a:latin typeface="Arial" panose="020B0604020202020204" pitchFamily="34" charset="0"/>
                <a:cs typeface="Arial" panose="020B0604020202020204" pitchFamily="34" charset="0"/>
              </a:rPr>
              <a:t>Month</a:t>
            </a:r>
            <a:r>
              <a:rPr lang="en-US" sz="2903" b="1" baseline="30000" dirty="0">
                <a:solidFill>
                  <a:srgbClr val="D30960"/>
                </a:solidFill>
                <a:latin typeface="Arial" panose="020B0604020202020204" pitchFamily="34" charset="0"/>
                <a:cs typeface="Arial" panose="020B0604020202020204" pitchFamily="34" charset="0"/>
              </a:rPr>
              <a:t>/Year </a:t>
            </a:r>
            <a:endParaRPr lang="pl-PL" sz="2903" b="1" dirty="0">
              <a:solidFill>
                <a:srgbClr val="D30960"/>
              </a:solidFill>
              <a:latin typeface="Arial" panose="020B0604020202020204" pitchFamily="34" charset="0"/>
              <a:cs typeface="Arial" panose="020B0604020202020204" pitchFamily="34" charset="0"/>
            </a:endParaRPr>
          </a:p>
        </p:txBody>
      </p:sp>
      <p:sp>
        <p:nvSpPr>
          <p:cNvPr id="27" name="Podtytuł 2">
            <a:extLst>
              <a:ext uri="{FF2B5EF4-FFF2-40B4-BE49-F238E27FC236}">
                <a16:creationId xmlns:a16="http://schemas.microsoft.com/office/drawing/2014/main" xmlns="" id="{EB8A415F-CA8C-44B9-A78C-FEFB39C120E4}"/>
              </a:ext>
            </a:extLst>
          </p:cNvPr>
          <p:cNvSpPr txBox="1">
            <a:spLocks/>
          </p:cNvSpPr>
          <p:nvPr/>
        </p:nvSpPr>
        <p:spPr>
          <a:xfrm>
            <a:off x="4155310" y="3311294"/>
            <a:ext cx="7274564" cy="349886"/>
          </a:xfrm>
          <a:prstGeom prst="rect">
            <a:avLst/>
          </a:prstGeom>
        </p:spPr>
        <p:txBody>
          <a:bodyPr vert="horz" lIns="82953" tIns="41476" rIns="82953" bIns="41476" rtlCol="0">
            <a:noAutofit/>
          </a:bodyPr>
          <a:lstStyle>
            <a:lvl1pPr marL="0" indent="0" algn="ctr" defTabSz="1007943" rtl="0" eaLnBrk="1" latinLnBrk="0" hangingPunct="1">
              <a:lnSpc>
                <a:spcPct val="90000"/>
              </a:lnSpc>
              <a:spcBef>
                <a:spcPts val="1102"/>
              </a:spcBef>
              <a:buFont typeface="Arial" panose="020B0604020202020204" pitchFamily="34" charset="0"/>
              <a:buNone/>
              <a:defRPr sz="2646" kern="1200">
                <a:solidFill>
                  <a:schemeClr val="tx1"/>
                </a:solidFill>
                <a:latin typeface="+mn-lt"/>
                <a:ea typeface="+mn-ea"/>
                <a:cs typeface="+mn-cs"/>
              </a:defRPr>
            </a:lvl1pPr>
            <a:lvl2pPr marL="503972" indent="0" algn="ctr" defTabSz="1007943" rtl="0" eaLnBrk="1" latinLnBrk="0" hangingPunct="1">
              <a:lnSpc>
                <a:spcPct val="90000"/>
              </a:lnSpc>
              <a:spcBef>
                <a:spcPts val="551"/>
              </a:spcBef>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90000"/>
              </a:lnSpc>
              <a:spcBef>
                <a:spcPts val="551"/>
              </a:spcBef>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algn="l"/>
            <a:r>
              <a:rPr lang="pl-PL" sz="3266" b="1" baseline="30000" dirty="0">
                <a:solidFill>
                  <a:srgbClr val="D30960"/>
                </a:solidFill>
                <a:latin typeface="Arial" panose="020B0604020202020204" pitchFamily="34" charset="0"/>
                <a:cs typeface="Arial" panose="020B0604020202020204" pitchFamily="34" charset="0"/>
              </a:rPr>
              <a:t>Name Surname</a:t>
            </a:r>
            <a:endParaRPr lang="pl-PL" sz="3266" dirty="0">
              <a:solidFill>
                <a:srgbClr val="D30960"/>
              </a:solidFill>
            </a:endParaRPr>
          </a:p>
        </p:txBody>
      </p:sp>
      <p:pic>
        <p:nvPicPr>
          <p:cNvPr id="10" name="Obraz 9">
            <a:extLst>
              <a:ext uri="{FF2B5EF4-FFF2-40B4-BE49-F238E27FC236}">
                <a16:creationId xmlns:a16="http://schemas.microsoft.com/office/drawing/2014/main" xmlns="" id="{A460B245-BB66-4748-A298-1D71F51DF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4878" y="4862413"/>
            <a:ext cx="2825906" cy="2825906"/>
          </a:xfrm>
          <a:prstGeom prst="rect">
            <a:avLst/>
          </a:prstGeom>
        </p:spPr>
      </p:pic>
      <p:pic>
        <p:nvPicPr>
          <p:cNvPr id="29" name="Obraz 28" descr="Obraz zawierający obiekt&#10;&#10;Opis wygenerowany automatycznie">
            <a:extLst>
              <a:ext uri="{FF2B5EF4-FFF2-40B4-BE49-F238E27FC236}">
                <a16:creationId xmlns:a16="http://schemas.microsoft.com/office/drawing/2014/main" xmlns="" id="{BE207BB8-3A88-48FC-9B04-3D9362225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667" y="545008"/>
            <a:ext cx="3940718" cy="2901159"/>
          </a:xfrm>
          <a:prstGeom prst="rect">
            <a:avLst/>
          </a:prstGeom>
        </p:spPr>
      </p:pic>
      <p:cxnSp>
        <p:nvCxnSpPr>
          <p:cNvPr id="17" name="Łącznik prosty 16">
            <a:extLst>
              <a:ext uri="{FF2B5EF4-FFF2-40B4-BE49-F238E27FC236}">
                <a16:creationId xmlns:a16="http://schemas.microsoft.com/office/drawing/2014/main" xmlns="" id="{7805A9AB-E2C5-49F4-9E5F-CD7C4A2224BC}"/>
              </a:ext>
            </a:extLst>
          </p:cNvPr>
          <p:cNvCxnSpPr/>
          <p:nvPr/>
        </p:nvCxnSpPr>
        <p:spPr>
          <a:xfrm>
            <a:off x="1721692" y="5719882"/>
            <a:ext cx="8748617" cy="0"/>
          </a:xfrm>
          <a:prstGeom prst="line">
            <a:avLst/>
          </a:prstGeom>
          <a:ln>
            <a:solidFill>
              <a:srgbClr val="5726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980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obiekt&#10;&#10;Opis wygenerowany automatycznie">
            <a:extLst>
              <a:ext uri="{FF2B5EF4-FFF2-40B4-BE49-F238E27FC236}">
                <a16:creationId xmlns:a16="http://schemas.microsoft.com/office/drawing/2014/main" xmlns="" id="{90539F45-0CD9-43E6-A4D1-8F1DAB598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8502" y="449657"/>
            <a:ext cx="306316" cy="306316"/>
          </a:xfrm>
          <a:prstGeom prst="rect">
            <a:avLst/>
          </a:prstGeom>
        </p:spPr>
      </p:pic>
      <p:sp>
        <p:nvSpPr>
          <p:cNvPr id="20" name="Prostokąt 19">
            <a:extLst>
              <a:ext uri="{FF2B5EF4-FFF2-40B4-BE49-F238E27FC236}">
                <a16:creationId xmlns:a16="http://schemas.microsoft.com/office/drawing/2014/main" xmlns="" id="{B654196C-5CC1-404F-84AA-C518DA8FF837}"/>
              </a:ext>
            </a:extLst>
          </p:cNvPr>
          <p:cNvSpPr/>
          <p:nvPr/>
        </p:nvSpPr>
        <p:spPr>
          <a:xfrm>
            <a:off x="1524000" y="6551720"/>
            <a:ext cx="9144000" cy="306280"/>
          </a:xfrm>
          <a:prstGeom prst="rect">
            <a:avLst/>
          </a:prstGeom>
          <a:solidFill>
            <a:srgbClr val="FFE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pole tekstowe 3">
            <a:extLst>
              <a:ext uri="{FF2B5EF4-FFF2-40B4-BE49-F238E27FC236}">
                <a16:creationId xmlns:a16="http://schemas.microsoft.com/office/drawing/2014/main" xmlns="" id="{7319DDBF-DA67-4327-8390-CE7B914900B4}"/>
              </a:ext>
            </a:extLst>
          </p:cNvPr>
          <p:cNvSpPr txBox="1"/>
          <p:nvPr/>
        </p:nvSpPr>
        <p:spPr>
          <a:xfrm>
            <a:off x="-2182625" y="2656787"/>
            <a:ext cx="1791777" cy="261610"/>
          </a:xfrm>
          <a:prstGeom prst="rect">
            <a:avLst/>
          </a:prstGeom>
          <a:noFill/>
        </p:spPr>
        <p:txBody>
          <a:bodyPr wrap="square" rtlCol="0">
            <a:spAutoFit/>
          </a:bodyPr>
          <a:lstStyle/>
          <a:p>
            <a:pPr algn="ctr"/>
            <a:endParaRPr lang="pl-PL" sz="1100" b="1" dirty="0">
              <a:solidFill>
                <a:srgbClr val="FFECD0"/>
              </a:solidFill>
              <a:latin typeface="Arial" panose="020B0604020202020204" pitchFamily="34" charset="0"/>
              <a:cs typeface="Arial" panose="020B0604020202020204" pitchFamily="34" charset="0"/>
            </a:endParaRPr>
          </a:p>
        </p:txBody>
      </p:sp>
      <p:sp>
        <p:nvSpPr>
          <p:cNvPr id="35" name="Tytuł 1">
            <a:extLst>
              <a:ext uri="{FF2B5EF4-FFF2-40B4-BE49-F238E27FC236}">
                <a16:creationId xmlns:a16="http://schemas.microsoft.com/office/drawing/2014/main" xmlns="" id="{86F56AA9-9F8C-4559-85BA-0B596489BBD5}"/>
              </a:ext>
            </a:extLst>
          </p:cNvPr>
          <p:cNvSpPr txBox="1">
            <a:spLocks/>
          </p:cNvSpPr>
          <p:nvPr/>
        </p:nvSpPr>
        <p:spPr>
          <a:xfrm>
            <a:off x="3597542" y="1555845"/>
            <a:ext cx="6788404" cy="32567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572678"/>
                </a:solidFill>
              </a:rPr>
              <a:t>Open up the browser and visit FINLIT web site address:</a:t>
            </a:r>
          </a:p>
          <a:p>
            <a:endParaRPr lang="en-US" sz="3200" dirty="0">
              <a:solidFill>
                <a:srgbClr val="572678"/>
              </a:solidFill>
            </a:endParaRPr>
          </a:p>
          <a:p>
            <a:r>
              <a:rPr lang="en-US" sz="3200" b="1" dirty="0">
                <a:solidFill>
                  <a:srgbClr val="D40861"/>
                </a:solidFill>
              </a:rPr>
              <a:t>https://finlit.eu</a:t>
            </a:r>
          </a:p>
          <a:p>
            <a:endParaRPr lang="en-US" sz="3200" dirty="0"/>
          </a:p>
          <a:p>
            <a:r>
              <a:rPr lang="en-US" sz="3200" b="1" dirty="0">
                <a:solidFill>
                  <a:srgbClr val="572678"/>
                </a:solidFill>
              </a:rPr>
              <a:t>Explore course content </a:t>
            </a:r>
            <a:r>
              <a:rPr lang="en-US" sz="3200" b="1" dirty="0">
                <a:solidFill>
                  <a:srgbClr val="572678"/>
                </a:solidFill>
                <a:sym typeface="Wingdings" panose="05000000000000000000" pitchFamily="2" charset="2"/>
              </a:rPr>
              <a:t> </a:t>
            </a:r>
            <a:endParaRPr lang="en-US" sz="3200" b="1" dirty="0">
              <a:solidFill>
                <a:srgbClr val="572678"/>
              </a:solidFill>
            </a:endParaRPr>
          </a:p>
        </p:txBody>
      </p:sp>
      <p:sp>
        <p:nvSpPr>
          <p:cNvPr id="37" name="Owal 36">
            <a:extLst>
              <a:ext uri="{FF2B5EF4-FFF2-40B4-BE49-F238E27FC236}">
                <a16:creationId xmlns:a16="http://schemas.microsoft.com/office/drawing/2014/main" xmlns="" id="{ADB522B8-7591-4B38-91F4-6E5BD266B890}"/>
              </a:ext>
            </a:extLst>
          </p:cNvPr>
          <p:cNvSpPr/>
          <p:nvPr/>
        </p:nvSpPr>
        <p:spPr>
          <a:xfrm>
            <a:off x="802044" y="2200510"/>
            <a:ext cx="2008019" cy="1967456"/>
          </a:xfrm>
          <a:prstGeom prst="ellipse">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ole tekstowe 38">
            <a:extLst>
              <a:ext uri="{FF2B5EF4-FFF2-40B4-BE49-F238E27FC236}">
                <a16:creationId xmlns:a16="http://schemas.microsoft.com/office/drawing/2014/main" xmlns="" id="{79B3B39F-D4DD-478E-82B5-D320784082B8}"/>
              </a:ext>
            </a:extLst>
          </p:cNvPr>
          <p:cNvSpPr txBox="1"/>
          <p:nvPr/>
        </p:nvSpPr>
        <p:spPr>
          <a:xfrm>
            <a:off x="1059984" y="2984183"/>
            <a:ext cx="1492137" cy="400110"/>
          </a:xfrm>
          <a:prstGeom prst="rect">
            <a:avLst/>
          </a:prstGeom>
          <a:noFill/>
        </p:spPr>
        <p:txBody>
          <a:bodyPr wrap="square" rtlCol="0">
            <a:spAutoFit/>
          </a:bodyPr>
          <a:lstStyle/>
          <a:p>
            <a:pPr algn="ctr"/>
            <a:r>
              <a:rPr lang="en-US" sz="2000" b="1" dirty="0">
                <a:solidFill>
                  <a:srgbClr val="FFECD0"/>
                </a:solidFill>
                <a:latin typeface="Arial" panose="020B0604020202020204" pitchFamily="34" charset="0"/>
                <a:cs typeface="Arial" panose="020B0604020202020204" pitchFamily="34" charset="0"/>
              </a:rPr>
              <a:t>EXERCISE</a:t>
            </a:r>
            <a:endParaRPr lang="pl-PL" sz="1000" b="1" dirty="0">
              <a:solidFill>
                <a:srgbClr val="FFECD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144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AAE0BD46-8B51-47FB-B45A-5184BAD6A75A}"/>
              </a:ext>
            </a:extLst>
          </p:cNvPr>
          <p:cNvSpPr>
            <a:spLocks noGrp="1"/>
          </p:cNvSpPr>
          <p:nvPr>
            <p:ph type="title"/>
          </p:nvPr>
        </p:nvSpPr>
        <p:spPr>
          <a:xfrm>
            <a:off x="5738622" y="2456071"/>
            <a:ext cx="6019269" cy="2551137"/>
          </a:xfrm>
        </p:spPr>
        <p:txBody>
          <a:bodyPr>
            <a:normAutofit/>
          </a:bodyPr>
          <a:lstStyle/>
          <a:p>
            <a:r>
              <a:rPr lang="en-US" sz="5300" dirty="0">
                <a:solidFill>
                  <a:schemeClr val="bg1"/>
                </a:solidFill>
                <a:cs typeface="Arial" panose="020B0604020202020204" pitchFamily="34" charset="0"/>
              </a:rPr>
              <a:t>FINLIT Training of trainers </a:t>
            </a:r>
            <a:r>
              <a:rPr lang="pl-PL" sz="5400" dirty="0">
                <a:solidFill>
                  <a:schemeClr val="bg1"/>
                </a:solidFill>
                <a:cs typeface="Arial" panose="020B0604020202020204" pitchFamily="34" charset="0"/>
              </a:rPr>
              <a:t/>
            </a:r>
            <a:br>
              <a:rPr lang="pl-PL" sz="5400" dirty="0">
                <a:solidFill>
                  <a:schemeClr val="bg1"/>
                </a:solidFill>
                <a:cs typeface="Arial" panose="020B0604020202020204" pitchFamily="34" charset="0"/>
              </a:rPr>
            </a:br>
            <a:r>
              <a:rPr lang="pl-PL" sz="2000" dirty="0">
                <a:solidFill>
                  <a:schemeClr val="bg1"/>
                </a:solidFill>
                <a:cs typeface="Arial" panose="020B0604020202020204" pitchFamily="34" charset="0"/>
              </a:rPr>
              <a:t> </a:t>
            </a:r>
            <a:r>
              <a:rPr lang="pl-PL" sz="5400" dirty="0">
                <a:solidFill>
                  <a:schemeClr val="bg1"/>
                </a:solidFill>
                <a:cs typeface="Arial" panose="020B0604020202020204" pitchFamily="34" charset="0"/>
              </a:rPr>
              <a:t/>
            </a:r>
            <a:br>
              <a:rPr lang="pl-PL" sz="5400" dirty="0">
                <a:solidFill>
                  <a:schemeClr val="bg1"/>
                </a:solidFill>
                <a:cs typeface="Arial" panose="020B0604020202020204" pitchFamily="34" charset="0"/>
              </a:rPr>
            </a:br>
            <a:r>
              <a:rPr lang="en-US" sz="3600" dirty="0">
                <a:solidFill>
                  <a:schemeClr val="bg1"/>
                </a:solidFill>
                <a:cs typeface="Arial" panose="020B0604020202020204" pitchFamily="34" charset="0"/>
              </a:rPr>
              <a:t>how to train librarians </a:t>
            </a:r>
            <a:endParaRPr lang="pl-PL" dirty="0">
              <a:solidFill>
                <a:schemeClr val="bg1"/>
              </a:solidFill>
              <a:cs typeface="Arial" panose="020B0604020202020204" pitchFamily="34" charset="0"/>
            </a:endParaRPr>
          </a:p>
        </p:txBody>
      </p:sp>
    </p:spTree>
    <p:extLst>
      <p:ext uri="{BB962C8B-B14F-4D97-AF65-F5344CB8AC3E}">
        <p14:creationId xmlns:p14="http://schemas.microsoft.com/office/powerpoint/2010/main" val="1131727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r>
              <a:rPr lang="en-US" sz="3600" b="1" kern="1200" dirty="0">
                <a:solidFill>
                  <a:srgbClr val="572678"/>
                </a:solidFill>
                <a:latin typeface="+mj-lt"/>
                <a:ea typeface="+mj-ea"/>
                <a:cs typeface="+mj-cs"/>
              </a:rPr>
              <a:t>Practical steps </a:t>
            </a:r>
          </a:p>
        </p:txBody>
      </p:sp>
      <p:sp>
        <p:nvSpPr>
          <p:cNvPr id="3" name="Content Placeholder 2"/>
          <p:cNvSpPr>
            <a:spLocks noGrp="1"/>
          </p:cNvSpPr>
          <p:nvPr>
            <p:ph idx="1"/>
          </p:nvPr>
        </p:nvSpPr>
        <p:spPr>
          <a:xfrm>
            <a:off x="1343026" y="1825625"/>
            <a:ext cx="10010774" cy="4351338"/>
          </a:xfrm>
        </p:spPr>
        <p:txBody>
          <a:bodyPr vert="horz" lIns="91440" tIns="45720" rIns="91440" bIns="45720" numCol="1" spcCol="365760" rtlCol="0">
            <a:normAutofit/>
          </a:bodyPr>
          <a:lstStyle/>
          <a:p>
            <a:r>
              <a:rPr lang="en-US" sz="3600" dirty="0">
                <a:solidFill>
                  <a:srgbClr val="572678"/>
                </a:solidFill>
              </a:rPr>
              <a:t>	schedule a training session; </a:t>
            </a:r>
          </a:p>
          <a:p>
            <a:r>
              <a:rPr lang="en-US" sz="3600" dirty="0">
                <a:solidFill>
                  <a:srgbClr val="572678"/>
                </a:solidFill>
              </a:rPr>
              <a:t>	Invite participants; </a:t>
            </a:r>
          </a:p>
          <a:p>
            <a:r>
              <a:rPr lang="en-US" sz="3600" dirty="0">
                <a:solidFill>
                  <a:srgbClr val="572678"/>
                </a:solidFill>
              </a:rPr>
              <a:t>	form groups; </a:t>
            </a:r>
          </a:p>
          <a:p>
            <a:r>
              <a:rPr lang="en-US" sz="3600" dirty="0">
                <a:solidFill>
                  <a:srgbClr val="572678"/>
                </a:solidFill>
              </a:rPr>
              <a:t>	get them registered on the platform; </a:t>
            </a:r>
          </a:p>
          <a:p>
            <a:r>
              <a:rPr lang="en-US" sz="3600" dirty="0">
                <a:solidFill>
                  <a:srgbClr val="572678"/>
                </a:solidFill>
              </a:rPr>
              <a:t>	assign them to the course - BG/RO/PL/SLO; </a:t>
            </a:r>
          </a:p>
          <a:p>
            <a:pPr marL="0" indent="0">
              <a:buNone/>
            </a:pPr>
            <a:endParaRPr lang="en-US" sz="3600" dirty="0">
              <a:solidFill>
                <a:srgbClr val="572678"/>
              </a:solidFill>
            </a:endParaRPr>
          </a:p>
          <a:p>
            <a:pPr marL="0" indent="0">
              <a:buNone/>
            </a:pPr>
            <a:r>
              <a:rPr lang="en-US" dirty="0"/>
              <a:t>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9CCDD694-2CD8-4458-AAAD-451DA1FE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2962"/>
            <a:ext cx="1556391" cy="2515038"/>
          </a:xfrm>
          <a:prstGeom prst="rect">
            <a:avLst/>
          </a:prstGeom>
        </p:spPr>
      </p:pic>
    </p:spTree>
    <p:extLst>
      <p:ext uri="{BB962C8B-B14F-4D97-AF65-F5344CB8AC3E}">
        <p14:creationId xmlns:p14="http://schemas.microsoft.com/office/powerpoint/2010/main" val="1174389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r>
              <a:rPr lang="en-US" sz="3600" b="1" dirty="0">
                <a:solidFill>
                  <a:srgbClr val="572678"/>
                </a:solidFill>
              </a:rPr>
              <a:t>Create a learning path – variant </a:t>
            </a:r>
            <a:endParaRPr lang="en-US" sz="3600" b="1" kern="1200" dirty="0">
              <a:solidFill>
                <a:srgbClr val="572678"/>
              </a:solidFill>
              <a:latin typeface="+mj-lt"/>
              <a:ea typeface="+mj-ea"/>
              <a:cs typeface="+mj-cs"/>
            </a:endParaRPr>
          </a:p>
        </p:txBody>
      </p:sp>
      <p:sp>
        <p:nvSpPr>
          <p:cNvPr id="3" name="Content Placeholder 2"/>
          <p:cNvSpPr>
            <a:spLocks noGrp="1"/>
          </p:cNvSpPr>
          <p:nvPr>
            <p:ph idx="1"/>
          </p:nvPr>
        </p:nvSpPr>
        <p:spPr>
          <a:xfrm>
            <a:off x="1556390" y="1825625"/>
            <a:ext cx="9797409" cy="4351338"/>
          </a:xfrm>
        </p:spPr>
        <p:txBody>
          <a:bodyPr vert="horz" lIns="91440" tIns="45720" rIns="91440" bIns="45720" numCol="1" spcCol="365760" rtlCol="0">
            <a:normAutofit fontScale="25000" lnSpcReduction="20000"/>
          </a:bodyPr>
          <a:lstStyle/>
          <a:p>
            <a:pPr lvl="1">
              <a:spcBef>
                <a:spcPts val="0"/>
              </a:spcBef>
              <a:spcAft>
                <a:spcPts val="600"/>
              </a:spcAft>
            </a:pPr>
            <a:r>
              <a:rPr lang="en-US" sz="12800" dirty="0">
                <a:solidFill>
                  <a:srgbClr val="572678"/>
                </a:solidFill>
              </a:rPr>
              <a:t>plan face-to face training; </a:t>
            </a:r>
          </a:p>
          <a:p>
            <a:pPr lvl="1">
              <a:spcBef>
                <a:spcPts val="0"/>
              </a:spcBef>
              <a:spcAft>
                <a:spcPts val="600"/>
              </a:spcAft>
            </a:pPr>
            <a:r>
              <a:rPr lang="en-US" sz="12800" dirty="0">
                <a:solidFill>
                  <a:srgbClr val="572678"/>
                </a:solidFill>
              </a:rPr>
              <a:t>prepare agenda; </a:t>
            </a:r>
          </a:p>
          <a:p>
            <a:pPr lvl="1">
              <a:spcBef>
                <a:spcPts val="0"/>
              </a:spcBef>
              <a:spcAft>
                <a:spcPts val="600"/>
              </a:spcAft>
            </a:pPr>
            <a:r>
              <a:rPr lang="en-US" sz="12800" dirty="0">
                <a:solidFill>
                  <a:srgbClr val="572678"/>
                </a:solidFill>
              </a:rPr>
              <a:t>ask them watch webinar 1 and 2 before the first meeting; </a:t>
            </a:r>
          </a:p>
          <a:p>
            <a:pPr lvl="1">
              <a:spcBef>
                <a:spcPts val="0"/>
              </a:spcBef>
              <a:spcAft>
                <a:spcPts val="600"/>
              </a:spcAft>
            </a:pPr>
            <a:r>
              <a:rPr lang="en-US" sz="12800" dirty="0">
                <a:solidFill>
                  <a:srgbClr val="572678"/>
                </a:solidFill>
              </a:rPr>
              <a:t>conduct first meeting and present the agenda; </a:t>
            </a:r>
          </a:p>
          <a:p>
            <a:pPr lvl="1">
              <a:spcBef>
                <a:spcPts val="0"/>
              </a:spcBef>
              <a:spcAft>
                <a:spcPts val="600"/>
              </a:spcAft>
            </a:pPr>
            <a:r>
              <a:rPr lang="en-US" sz="12800" dirty="0">
                <a:solidFill>
                  <a:srgbClr val="572678"/>
                </a:solidFill>
              </a:rPr>
              <a:t>give them time to make the online course alone or part of it; </a:t>
            </a:r>
          </a:p>
          <a:p>
            <a:pPr lvl="1">
              <a:spcBef>
                <a:spcPts val="0"/>
              </a:spcBef>
              <a:spcAft>
                <a:spcPts val="600"/>
              </a:spcAft>
            </a:pPr>
            <a:r>
              <a:rPr lang="en-US" sz="12800" dirty="0">
                <a:solidFill>
                  <a:srgbClr val="572678"/>
                </a:solidFill>
              </a:rPr>
              <a:t>ask them watch webinar 3 and 4 before the first meeting; </a:t>
            </a:r>
          </a:p>
          <a:p>
            <a:pPr lvl="1">
              <a:spcBef>
                <a:spcPts val="0"/>
              </a:spcBef>
              <a:spcAft>
                <a:spcPts val="600"/>
              </a:spcAft>
            </a:pPr>
            <a:r>
              <a:rPr lang="en-US" sz="12800" dirty="0">
                <a:solidFill>
                  <a:srgbClr val="572678"/>
                </a:solidFill>
              </a:rPr>
              <a:t>gather together for onsite training, print certificates and celebrate </a:t>
            </a:r>
            <a:r>
              <a:rPr lang="en-US" sz="12800" dirty="0">
                <a:solidFill>
                  <a:srgbClr val="572678"/>
                </a:solidFill>
                <a:sym typeface="Wingdings" panose="05000000000000000000" pitchFamily="2" charset="2"/>
              </a:rPr>
              <a:t> </a:t>
            </a:r>
            <a:endParaRPr lang="en-US" sz="12800" dirty="0">
              <a:solidFill>
                <a:srgbClr val="572678"/>
              </a:solidFill>
            </a:endParaRPr>
          </a:p>
          <a:p>
            <a:pPr lvl="1"/>
            <a:endParaRPr lang="en-US" sz="3600" dirty="0">
              <a:solidFill>
                <a:srgbClr val="572678"/>
              </a:solidFill>
            </a:endParaRPr>
          </a:p>
          <a:p>
            <a:endParaRPr lang="en-US" sz="3600" dirty="0">
              <a:solidFill>
                <a:srgbClr val="572678"/>
              </a:solidFill>
            </a:endParaRPr>
          </a:p>
          <a:p>
            <a:pPr marL="0" indent="0">
              <a:buNone/>
            </a:pPr>
            <a:r>
              <a:rPr lang="en-US" dirty="0"/>
              <a:t>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9CCDD694-2CD8-4458-AAAD-451DA1FE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2962"/>
            <a:ext cx="1556391" cy="2515038"/>
          </a:xfrm>
          <a:prstGeom prst="rect">
            <a:avLst/>
          </a:prstGeom>
        </p:spPr>
      </p:pic>
    </p:spTree>
    <p:extLst>
      <p:ext uri="{BB962C8B-B14F-4D97-AF65-F5344CB8AC3E}">
        <p14:creationId xmlns:p14="http://schemas.microsoft.com/office/powerpoint/2010/main" val="1472845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3200" b="1" dirty="0">
                <a:solidFill>
                  <a:srgbClr val="572678"/>
                </a:solidFill>
                <a:latin typeface="+mn-lt"/>
                <a:cs typeface="Arial" panose="020B0604020202020204" pitchFamily="34" charset="0"/>
              </a:rPr>
              <a:t>In this presentation</a:t>
            </a:r>
          </a:p>
        </p:txBody>
      </p:sp>
      <p:sp>
        <p:nvSpPr>
          <p:cNvPr id="3" name="Content Placeholder 2"/>
          <p:cNvSpPr>
            <a:spLocks noGrp="1"/>
          </p:cNvSpPr>
          <p:nvPr>
            <p:ph idx="1"/>
          </p:nvPr>
        </p:nvSpPr>
        <p:spPr>
          <a:xfrm>
            <a:off x="1440612" y="1715284"/>
            <a:ext cx="10392402" cy="4571217"/>
          </a:xfrm>
        </p:spPr>
        <p:txBody>
          <a:bodyPr numCol="1" spcCol="365760">
            <a:normAutofit/>
          </a:bodyPr>
          <a:lstStyle/>
          <a:p>
            <a:pPr marL="0" indent="0">
              <a:spcAft>
                <a:spcPts val="3600"/>
              </a:spcAft>
              <a:buClr>
                <a:schemeClr val="dk1"/>
              </a:buClr>
              <a:buSzPts val="2800"/>
              <a:buNone/>
            </a:pPr>
            <a:r>
              <a:rPr lang="en-US" dirty="0">
                <a:solidFill>
                  <a:srgbClr val="572678"/>
                </a:solidFill>
              </a:rPr>
              <a:t/>
            </a:r>
            <a:br>
              <a:rPr lang="en-US" dirty="0">
                <a:solidFill>
                  <a:srgbClr val="572678"/>
                </a:solidFill>
              </a:rPr>
            </a:br>
            <a:r>
              <a:rPr lang="en-US" dirty="0">
                <a:solidFill>
                  <a:srgbClr val="572678"/>
                </a:solidFill>
                <a:cs typeface="Arial" panose="020B0604020202020204" pitchFamily="34" charset="0"/>
              </a:rPr>
              <a:t>FINLIT learning management system (LMS)</a:t>
            </a:r>
            <a:br>
              <a:rPr lang="en-US" dirty="0">
                <a:solidFill>
                  <a:srgbClr val="572678"/>
                </a:solidFill>
                <a:cs typeface="Arial" panose="020B0604020202020204" pitchFamily="34" charset="0"/>
              </a:rPr>
            </a:br>
            <a:endParaRPr lang="bg-BG" dirty="0">
              <a:solidFill>
                <a:srgbClr val="572678"/>
              </a:solidFill>
              <a:cs typeface="Arial" panose="020B0604020202020204" pitchFamily="34" charset="0"/>
            </a:endParaRPr>
          </a:p>
          <a:p>
            <a:pPr marL="0" indent="0">
              <a:spcAft>
                <a:spcPts val="3600"/>
              </a:spcAft>
              <a:buClr>
                <a:schemeClr val="dk1"/>
              </a:buClr>
              <a:buSzPts val="2800"/>
              <a:buNone/>
            </a:pPr>
            <a:r>
              <a:rPr lang="en-US" dirty="0">
                <a:solidFill>
                  <a:srgbClr val="572678"/>
                </a:solidFill>
                <a:cs typeface="Arial" panose="020B0604020202020204" pitchFamily="34" charset="0"/>
              </a:rPr>
              <a:t>FINLIT platform structure, roles, content </a:t>
            </a:r>
            <a:br>
              <a:rPr lang="en-US" dirty="0">
                <a:solidFill>
                  <a:srgbClr val="572678"/>
                </a:solidFill>
                <a:cs typeface="Arial" panose="020B0604020202020204" pitchFamily="34" charset="0"/>
              </a:rPr>
            </a:br>
            <a:endParaRPr lang="bg-BG" dirty="0">
              <a:solidFill>
                <a:srgbClr val="572678"/>
              </a:solidFill>
              <a:cs typeface="Arial" panose="020B0604020202020204" pitchFamily="34" charset="0"/>
            </a:endParaRPr>
          </a:p>
          <a:p>
            <a:pPr marL="0" indent="0">
              <a:spcAft>
                <a:spcPts val="3600"/>
              </a:spcAft>
              <a:buClr>
                <a:schemeClr val="dk1"/>
              </a:buClr>
              <a:buSzPts val="2800"/>
              <a:buNone/>
            </a:pPr>
            <a:r>
              <a:rPr lang="en-US" dirty="0">
                <a:solidFill>
                  <a:srgbClr val="572678"/>
                </a:solidFill>
                <a:cs typeface="Arial" panose="020B0604020202020204" pitchFamily="34" charset="0"/>
              </a:rPr>
              <a:t>FINLIT training of trainers</a:t>
            </a:r>
            <a:r>
              <a:rPr lang="en-US" sz="3600" dirty="0">
                <a:solidFill>
                  <a:srgbClr val="572678"/>
                </a:solidFill>
                <a:cs typeface="Arial" panose="020B0604020202020204" pitchFamily="34" charset="0"/>
              </a:rPr>
              <a:t/>
            </a:r>
            <a:br>
              <a:rPr lang="en-US" sz="3600" dirty="0">
                <a:solidFill>
                  <a:srgbClr val="572678"/>
                </a:solidFill>
                <a:cs typeface="Arial" panose="020B0604020202020204" pitchFamily="34" charset="0"/>
              </a:rPr>
            </a:br>
            <a:endParaRPr lang="en-US" sz="3600" b="1" dirty="0">
              <a:solidFill>
                <a:srgbClr val="572678"/>
              </a:solidFill>
            </a:endParaRP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
        <p:nvSpPr>
          <p:cNvPr id="6" name="Chevron 5"/>
          <p:cNvSpPr/>
          <p:nvPr/>
        </p:nvSpPr>
        <p:spPr>
          <a:xfrm>
            <a:off x="951885" y="212408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hevron 6"/>
          <p:cNvSpPr/>
          <p:nvPr/>
        </p:nvSpPr>
        <p:spPr>
          <a:xfrm>
            <a:off x="974677" y="3544748"/>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hevron 7"/>
          <p:cNvSpPr/>
          <p:nvPr/>
        </p:nvSpPr>
        <p:spPr>
          <a:xfrm>
            <a:off x="1065168" y="4814450"/>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24521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r>
              <a:rPr lang="en-US" sz="3600" b="1" dirty="0">
                <a:solidFill>
                  <a:srgbClr val="572678"/>
                </a:solidFill>
              </a:rPr>
              <a:t>Online training via the platform</a:t>
            </a:r>
            <a:endParaRPr lang="en-US" sz="3600" b="1" kern="1200" dirty="0">
              <a:solidFill>
                <a:srgbClr val="572678"/>
              </a:solidFill>
              <a:latin typeface="+mj-lt"/>
              <a:ea typeface="+mj-ea"/>
              <a:cs typeface="+mj-cs"/>
            </a:endParaRPr>
          </a:p>
        </p:txBody>
      </p:sp>
      <p:sp>
        <p:nvSpPr>
          <p:cNvPr id="3" name="Content Placeholder 2"/>
          <p:cNvSpPr>
            <a:spLocks noGrp="1"/>
          </p:cNvSpPr>
          <p:nvPr>
            <p:ph idx="1"/>
          </p:nvPr>
        </p:nvSpPr>
        <p:spPr>
          <a:xfrm>
            <a:off x="971063" y="1825625"/>
            <a:ext cx="10571080" cy="4351338"/>
          </a:xfrm>
        </p:spPr>
        <p:txBody>
          <a:bodyPr vert="horz" lIns="91440" tIns="45720" rIns="91440" bIns="45720" numCol="1" spcCol="365760" rtlCol="0">
            <a:normAutofit/>
          </a:bodyPr>
          <a:lstStyle/>
          <a:p>
            <a:pPr marL="0" indent="0">
              <a:buNone/>
            </a:pPr>
            <a:r>
              <a:rPr lang="en-US" dirty="0"/>
              <a:t>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9CCDD694-2CD8-4458-AAAD-451DA1FE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2962"/>
            <a:ext cx="1556391" cy="2515038"/>
          </a:xfrm>
          <a:prstGeom prst="rect">
            <a:avLst/>
          </a:prstGeom>
        </p:spPr>
      </p:pic>
      <p:sp>
        <p:nvSpPr>
          <p:cNvPr id="10" name="Chevron 4">
            <a:extLst>
              <a:ext uri="{FF2B5EF4-FFF2-40B4-BE49-F238E27FC236}">
                <a16:creationId xmlns:a16="http://schemas.microsoft.com/office/drawing/2014/main" xmlns="" id="{E929D899-2E8A-4B63-8307-B83F0570A81E}"/>
              </a:ext>
            </a:extLst>
          </p:cNvPr>
          <p:cNvSpPr/>
          <p:nvPr/>
        </p:nvSpPr>
        <p:spPr>
          <a:xfrm>
            <a:off x="841764" y="188024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1343025" y="1825625"/>
            <a:ext cx="10010774" cy="4351338"/>
          </a:xfrm>
          <a:prstGeom prst="rect">
            <a:avLst/>
          </a:prstGeom>
        </p:spPr>
        <p:txBody>
          <a:bodyPr vert="horz" lIns="91440" tIns="45720" rIns="91440" bIns="45720" numCol="1" spcCol="3657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600"/>
              </a:spcAft>
              <a:buNone/>
            </a:pPr>
            <a:r>
              <a:rPr lang="en-US" sz="2000" dirty="0" smtClean="0">
                <a:solidFill>
                  <a:srgbClr val="572678"/>
                </a:solidFill>
              </a:rPr>
              <a:t>The following workflow should be put in to place in order to conduct online training via FINLIT LMS platform:</a:t>
            </a:r>
          </a:p>
          <a:p>
            <a:pPr marL="1200150" lvl="1" indent="-742950">
              <a:spcBef>
                <a:spcPts val="0"/>
              </a:spcBef>
              <a:spcAft>
                <a:spcPts val="600"/>
              </a:spcAft>
              <a:buAutoNum type="arabicPeriod"/>
            </a:pPr>
            <a:r>
              <a:rPr lang="en-US" sz="2000" dirty="0" smtClean="0">
                <a:solidFill>
                  <a:srgbClr val="572678"/>
                </a:solidFill>
              </a:rPr>
              <a:t>Country administrator registers trainees as users in the platform with their emails, generates passwords and issues notification emails for the registration.</a:t>
            </a:r>
          </a:p>
          <a:p>
            <a:pPr marL="1200150" lvl="1" indent="-742950">
              <a:spcBef>
                <a:spcPts val="0"/>
              </a:spcBef>
              <a:spcAft>
                <a:spcPts val="600"/>
              </a:spcAft>
              <a:buAutoNum type="arabicPeriod"/>
            </a:pPr>
            <a:r>
              <a:rPr lang="en-US" sz="2000" dirty="0" smtClean="0">
                <a:solidFill>
                  <a:srgbClr val="572678"/>
                </a:solidFill>
              </a:rPr>
              <a:t>Key trainer enrolls trainees to - either Basic or Advanced level – course, separates them in to groups and assigns Librarian and Assistant trainers for each of the groups.</a:t>
            </a:r>
          </a:p>
          <a:p>
            <a:pPr marL="1200150" lvl="1" indent="-742950">
              <a:spcBef>
                <a:spcPts val="0"/>
              </a:spcBef>
              <a:spcAft>
                <a:spcPts val="600"/>
              </a:spcAft>
              <a:buFont typeface="Arial" panose="020B0604020202020204" pitchFamily="34" charset="0"/>
              <a:buAutoNum type="arabicPeriod"/>
            </a:pPr>
            <a:r>
              <a:rPr lang="en-US" sz="2000" dirty="0">
                <a:solidFill>
                  <a:srgbClr val="572678"/>
                </a:solidFill>
              </a:rPr>
              <a:t>Key trainer </a:t>
            </a:r>
            <a:r>
              <a:rPr lang="en-US" sz="2000" dirty="0" smtClean="0">
                <a:solidFill>
                  <a:srgbClr val="572678"/>
                </a:solidFill>
              </a:rPr>
              <a:t>creates and schedules Virtual classroom training sessions in the course for each of the trainee groups. Usually there should be an introductory session, at least one learning session per course module (6), and one closing session with verbal instructions for taking the assessment test and final discussion.</a:t>
            </a:r>
          </a:p>
          <a:p>
            <a:pPr marL="1200150" lvl="1" indent="-742950">
              <a:spcBef>
                <a:spcPts val="0"/>
              </a:spcBef>
              <a:spcAft>
                <a:spcPts val="600"/>
              </a:spcAft>
              <a:buFont typeface="Arial" panose="020B0604020202020204" pitchFamily="34" charset="0"/>
              <a:buAutoNum type="arabicPeriod"/>
            </a:pPr>
            <a:r>
              <a:rPr lang="en-US" sz="2000" dirty="0" smtClean="0">
                <a:solidFill>
                  <a:srgbClr val="572678"/>
                </a:solidFill>
              </a:rPr>
              <a:t>Librarian and Assistant trainers follow the online learning sessions schedule and conduct the learning process until the final session.</a:t>
            </a:r>
            <a:endParaRPr lang="en-US" sz="2000" dirty="0">
              <a:solidFill>
                <a:srgbClr val="572678"/>
              </a:solidFill>
            </a:endParaRPr>
          </a:p>
          <a:p>
            <a:pPr marL="1200150" lvl="1" indent="-742950">
              <a:spcBef>
                <a:spcPts val="0"/>
              </a:spcBef>
              <a:spcAft>
                <a:spcPts val="600"/>
              </a:spcAft>
              <a:buAutoNum type="arabicPeriod"/>
            </a:pPr>
            <a:endParaRPr lang="en-US" sz="2000" dirty="0" smtClean="0">
              <a:solidFill>
                <a:srgbClr val="572678"/>
              </a:solidFill>
            </a:endParaRPr>
          </a:p>
          <a:p>
            <a:pPr marL="457200" lvl="1" indent="0">
              <a:buNone/>
            </a:pPr>
            <a:endParaRPr lang="en-US" sz="2000" dirty="0" smtClean="0">
              <a:solidFill>
                <a:srgbClr val="572678"/>
              </a:solidFill>
            </a:endParaRPr>
          </a:p>
          <a:p>
            <a:pPr marL="0" indent="0">
              <a:buNone/>
            </a:pPr>
            <a:endParaRPr lang="en-US" sz="2000" dirty="0" smtClean="0">
              <a:solidFill>
                <a:srgbClr val="572678"/>
              </a:solidFill>
            </a:endParaRPr>
          </a:p>
          <a:p>
            <a:pPr marL="0" indent="0">
              <a:buNone/>
            </a:pPr>
            <a:r>
              <a:rPr lang="en-US" sz="2000" dirty="0" smtClean="0"/>
              <a:t>	</a:t>
            </a:r>
            <a:endParaRPr lang="en-US" sz="2000" dirty="0"/>
          </a:p>
        </p:txBody>
      </p:sp>
    </p:spTree>
    <p:extLst>
      <p:ext uri="{BB962C8B-B14F-4D97-AF65-F5344CB8AC3E}">
        <p14:creationId xmlns:p14="http://schemas.microsoft.com/office/powerpoint/2010/main" val="1036880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r>
              <a:rPr lang="en-US" sz="3600" b="1" dirty="0">
                <a:solidFill>
                  <a:srgbClr val="572678"/>
                </a:solidFill>
              </a:rPr>
              <a:t>Communication with librarians  </a:t>
            </a:r>
            <a:endParaRPr lang="en-US" sz="3600" b="1" kern="1200" dirty="0">
              <a:solidFill>
                <a:srgbClr val="572678"/>
              </a:solidFill>
              <a:latin typeface="+mj-lt"/>
              <a:ea typeface="+mj-ea"/>
              <a:cs typeface="+mj-cs"/>
            </a:endParaRPr>
          </a:p>
        </p:txBody>
      </p:sp>
      <p:sp>
        <p:nvSpPr>
          <p:cNvPr id="3" name="Content Placeholder 2"/>
          <p:cNvSpPr>
            <a:spLocks noGrp="1"/>
          </p:cNvSpPr>
          <p:nvPr>
            <p:ph idx="1"/>
          </p:nvPr>
        </p:nvSpPr>
        <p:spPr/>
        <p:txBody>
          <a:bodyPr vert="horz" lIns="91440" tIns="45720" rIns="91440" bIns="45720" numCol="1" spcCol="365760" rtlCol="0">
            <a:normAutofit/>
          </a:bodyPr>
          <a:lstStyle/>
          <a:p>
            <a:pPr marL="0" indent="0">
              <a:buNone/>
            </a:pPr>
            <a:r>
              <a:rPr lang="en-US" dirty="0"/>
              <a:t>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9CCDD694-2CD8-4458-AAAD-451DA1FE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2962"/>
            <a:ext cx="1556391" cy="2515038"/>
          </a:xfrm>
          <a:prstGeom prst="rect">
            <a:avLst/>
          </a:prstGeom>
        </p:spPr>
      </p:pic>
      <p:sp>
        <p:nvSpPr>
          <p:cNvPr id="10" name="Chevron 4">
            <a:extLst>
              <a:ext uri="{FF2B5EF4-FFF2-40B4-BE49-F238E27FC236}">
                <a16:creationId xmlns:a16="http://schemas.microsoft.com/office/drawing/2014/main" xmlns="" id="{E929D899-2E8A-4B63-8307-B83F0570A81E}"/>
              </a:ext>
            </a:extLst>
          </p:cNvPr>
          <p:cNvSpPr/>
          <p:nvPr/>
        </p:nvSpPr>
        <p:spPr>
          <a:xfrm>
            <a:off x="846090" y="188024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1309296" y="1825625"/>
            <a:ext cx="10010774" cy="4351338"/>
          </a:xfrm>
          <a:prstGeom prst="rect">
            <a:avLst/>
          </a:prstGeom>
        </p:spPr>
        <p:txBody>
          <a:bodyPr vert="horz" lIns="91440" tIns="45720" rIns="91440" bIns="45720" numCol="1" spcCol="3657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600"/>
              </a:spcAft>
              <a:buNone/>
            </a:pPr>
            <a:r>
              <a:rPr lang="en-US" sz="2000" dirty="0" smtClean="0">
                <a:solidFill>
                  <a:srgbClr val="572678"/>
                </a:solidFill>
              </a:rPr>
              <a:t>Communication in the platform can occur in several communication channels as follows:</a:t>
            </a:r>
          </a:p>
          <a:p>
            <a:pPr lvl="1">
              <a:spcBef>
                <a:spcPts val="0"/>
              </a:spcBef>
              <a:spcAft>
                <a:spcPts val="600"/>
              </a:spcAft>
            </a:pPr>
            <a:r>
              <a:rPr lang="en-US" sz="2000" dirty="0" smtClean="0">
                <a:solidFill>
                  <a:srgbClr val="572678"/>
                </a:solidFill>
              </a:rPr>
              <a:t>Each of the courses has a discussion forum accessible on the top of the course where trainers and users can post messages, questions and answers.</a:t>
            </a:r>
          </a:p>
          <a:p>
            <a:pPr lvl="1">
              <a:spcBef>
                <a:spcPts val="0"/>
              </a:spcBef>
              <a:spcAft>
                <a:spcPts val="600"/>
              </a:spcAft>
            </a:pPr>
            <a:r>
              <a:rPr lang="en-US" sz="2000" dirty="0" smtClean="0">
                <a:solidFill>
                  <a:srgbClr val="572678"/>
                </a:solidFill>
              </a:rPr>
              <a:t>Trainers can send email messages to the trainees </a:t>
            </a:r>
            <a:r>
              <a:rPr lang="en-US" sz="2000" dirty="0" err="1" smtClean="0">
                <a:solidFill>
                  <a:srgbClr val="572678"/>
                </a:solidFill>
              </a:rPr>
              <a:t>en</a:t>
            </a:r>
            <a:r>
              <a:rPr lang="en-US" sz="2000" dirty="0" smtClean="0">
                <a:solidFill>
                  <a:srgbClr val="572678"/>
                </a:solidFill>
              </a:rPr>
              <a:t> masse in order to notify them for important developments, forthcoming learning sessions, etc.</a:t>
            </a:r>
          </a:p>
          <a:p>
            <a:pPr lvl="1">
              <a:spcBef>
                <a:spcPts val="0"/>
              </a:spcBef>
              <a:spcAft>
                <a:spcPts val="600"/>
              </a:spcAft>
            </a:pPr>
            <a:r>
              <a:rPr lang="en-US" sz="2000" dirty="0" smtClean="0">
                <a:solidFill>
                  <a:srgbClr val="572678"/>
                </a:solidFill>
              </a:rPr>
              <a:t>Trainers can record video and audio messages within the course that can be watched and listened by the trainees.</a:t>
            </a:r>
          </a:p>
          <a:p>
            <a:pPr lvl="1">
              <a:spcBef>
                <a:spcPts val="0"/>
              </a:spcBef>
              <a:spcAft>
                <a:spcPts val="600"/>
              </a:spcAft>
            </a:pPr>
            <a:r>
              <a:rPr lang="en-US" sz="2000" dirty="0" smtClean="0">
                <a:solidFill>
                  <a:srgbClr val="572678"/>
                </a:solidFill>
              </a:rPr>
              <a:t>Within the LMS platform there is a Virtual Classroom (</a:t>
            </a:r>
            <a:r>
              <a:rPr lang="en-US" sz="2000" dirty="0" err="1" smtClean="0">
                <a:solidFill>
                  <a:srgbClr val="572678"/>
                </a:solidFill>
              </a:rPr>
              <a:t>BigBlueButton</a:t>
            </a:r>
            <a:r>
              <a:rPr lang="en-US" sz="2000" dirty="0" smtClean="0">
                <a:solidFill>
                  <a:srgbClr val="572678"/>
                </a:solidFill>
              </a:rPr>
              <a:t>) where online face-to-face learning sessions can be conducted with engaged camera and microphone for each of the participants. The sessions can be recorded and made accessible for preview </a:t>
            </a:r>
            <a:r>
              <a:rPr lang="en-US" sz="2000" dirty="0">
                <a:solidFill>
                  <a:srgbClr val="572678"/>
                </a:solidFill>
              </a:rPr>
              <a:t>later </a:t>
            </a:r>
            <a:r>
              <a:rPr lang="en-US" sz="2000" dirty="0" smtClean="0">
                <a:solidFill>
                  <a:srgbClr val="572678"/>
                </a:solidFill>
              </a:rPr>
              <a:t>on.</a:t>
            </a:r>
          </a:p>
          <a:p>
            <a:pPr marL="914400" lvl="1" indent="-457200">
              <a:spcBef>
                <a:spcPts val="0"/>
              </a:spcBef>
              <a:spcAft>
                <a:spcPts val="600"/>
              </a:spcAft>
              <a:buAutoNum type="arabicPeriod"/>
            </a:pPr>
            <a:endParaRPr lang="en-US" sz="2000" dirty="0">
              <a:solidFill>
                <a:srgbClr val="572678"/>
              </a:solidFill>
            </a:endParaRPr>
          </a:p>
          <a:p>
            <a:pPr marL="1200150" lvl="1" indent="-742950">
              <a:spcBef>
                <a:spcPts val="0"/>
              </a:spcBef>
              <a:spcAft>
                <a:spcPts val="600"/>
              </a:spcAft>
              <a:buAutoNum type="arabicPeriod"/>
            </a:pPr>
            <a:endParaRPr lang="en-US" sz="2000" dirty="0" smtClean="0">
              <a:solidFill>
                <a:srgbClr val="572678"/>
              </a:solidFill>
            </a:endParaRPr>
          </a:p>
          <a:p>
            <a:pPr marL="457200" lvl="1" indent="0">
              <a:buNone/>
            </a:pPr>
            <a:endParaRPr lang="en-US" sz="2000" dirty="0" smtClean="0">
              <a:solidFill>
                <a:srgbClr val="572678"/>
              </a:solidFill>
            </a:endParaRPr>
          </a:p>
          <a:p>
            <a:pPr marL="0" indent="0">
              <a:buNone/>
            </a:pPr>
            <a:endParaRPr lang="en-US" sz="2000" dirty="0" smtClean="0">
              <a:solidFill>
                <a:srgbClr val="572678"/>
              </a:solidFill>
            </a:endParaRPr>
          </a:p>
          <a:p>
            <a:pPr marL="0" indent="0">
              <a:buNone/>
            </a:pPr>
            <a:r>
              <a:rPr lang="en-US" sz="2000" dirty="0" smtClean="0"/>
              <a:t>	</a:t>
            </a:r>
            <a:endParaRPr lang="en-US" sz="2000" dirty="0"/>
          </a:p>
        </p:txBody>
      </p:sp>
    </p:spTree>
    <p:extLst>
      <p:ext uri="{BB962C8B-B14F-4D97-AF65-F5344CB8AC3E}">
        <p14:creationId xmlns:p14="http://schemas.microsoft.com/office/powerpoint/2010/main" val="2406497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chorCtr="0">
            <a:normAutofit/>
          </a:bodyPr>
          <a:lstStyle/>
          <a:p>
            <a:r>
              <a:rPr lang="en-US" sz="3600" b="1" dirty="0" smtClean="0">
                <a:solidFill>
                  <a:srgbClr val="572678"/>
                </a:solidFill>
              </a:rPr>
              <a:t>Monitoring the progress of the Trainees and statistics</a:t>
            </a:r>
            <a:endParaRPr lang="en-US" sz="3600" b="1" kern="1200" dirty="0">
              <a:solidFill>
                <a:srgbClr val="572678"/>
              </a:solidFill>
              <a:latin typeface="+mj-lt"/>
              <a:ea typeface="+mj-ea"/>
              <a:cs typeface="+mj-cs"/>
            </a:endParaRPr>
          </a:p>
        </p:txBody>
      </p:sp>
      <p:sp>
        <p:nvSpPr>
          <p:cNvPr id="3" name="Content Placeholder 2"/>
          <p:cNvSpPr>
            <a:spLocks noGrp="1"/>
          </p:cNvSpPr>
          <p:nvPr>
            <p:ph idx="1"/>
          </p:nvPr>
        </p:nvSpPr>
        <p:spPr/>
        <p:txBody>
          <a:bodyPr vert="horz" lIns="91440" tIns="45720" rIns="91440" bIns="45720" numCol="1" spcCol="365760" rtlCol="0">
            <a:normAutofit/>
          </a:bodyPr>
          <a:lstStyle/>
          <a:p>
            <a:pPr marL="0" indent="0">
              <a:buNone/>
            </a:pPr>
            <a:r>
              <a:rPr lang="en-US" dirty="0"/>
              <a:t>	</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9CCDD694-2CD8-4458-AAAD-451DA1FEB9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2962"/>
            <a:ext cx="1556391" cy="2515038"/>
          </a:xfrm>
          <a:prstGeom prst="rect">
            <a:avLst/>
          </a:prstGeom>
        </p:spPr>
      </p:pic>
      <p:sp>
        <p:nvSpPr>
          <p:cNvPr id="10" name="Chevron 4">
            <a:extLst>
              <a:ext uri="{FF2B5EF4-FFF2-40B4-BE49-F238E27FC236}">
                <a16:creationId xmlns:a16="http://schemas.microsoft.com/office/drawing/2014/main" xmlns="" id="{E929D899-2E8A-4B63-8307-B83F0570A81E}"/>
              </a:ext>
            </a:extLst>
          </p:cNvPr>
          <p:cNvSpPr/>
          <p:nvPr/>
        </p:nvSpPr>
        <p:spPr>
          <a:xfrm>
            <a:off x="846090" y="1880244"/>
            <a:ext cx="262162" cy="301924"/>
          </a:xfrm>
          <a:prstGeom prst="chevron">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ontent Placeholder 2"/>
          <p:cNvSpPr txBox="1">
            <a:spLocks/>
          </p:cNvSpPr>
          <p:nvPr/>
        </p:nvSpPr>
        <p:spPr>
          <a:xfrm>
            <a:off x="1309296" y="1825625"/>
            <a:ext cx="10010774" cy="4351338"/>
          </a:xfrm>
          <a:prstGeom prst="rect">
            <a:avLst/>
          </a:prstGeom>
        </p:spPr>
        <p:txBody>
          <a:bodyPr vert="horz" lIns="91440" tIns="45720" rIns="91440" bIns="45720" numCol="1" spcCol="3657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spcBef>
                <a:spcPts val="0"/>
              </a:spcBef>
              <a:spcAft>
                <a:spcPts val="600"/>
              </a:spcAft>
              <a:buNone/>
            </a:pPr>
            <a:r>
              <a:rPr lang="en-US" dirty="0" smtClean="0">
                <a:solidFill>
                  <a:srgbClr val="572678"/>
                </a:solidFill>
              </a:rPr>
              <a:t>Key, Librarian and Assistant trainers have access and can monitor Trainee progress within the course, including the module learning progress, results from the </a:t>
            </a:r>
            <a:r>
              <a:rPr lang="en-US" dirty="0">
                <a:solidFill>
                  <a:srgbClr val="572678"/>
                </a:solidFill>
              </a:rPr>
              <a:t>quizzes </a:t>
            </a:r>
            <a:r>
              <a:rPr lang="en-US" dirty="0" smtClean="0">
                <a:solidFill>
                  <a:srgbClr val="572678"/>
                </a:solidFill>
              </a:rPr>
              <a:t>available in modules and final assessment test.</a:t>
            </a:r>
          </a:p>
          <a:p>
            <a:pPr marL="457200" lvl="1" indent="0">
              <a:spcBef>
                <a:spcPts val="0"/>
              </a:spcBef>
              <a:spcAft>
                <a:spcPts val="600"/>
              </a:spcAft>
              <a:buNone/>
            </a:pPr>
            <a:endParaRPr lang="en-US" dirty="0">
              <a:solidFill>
                <a:srgbClr val="572678"/>
              </a:solidFill>
            </a:endParaRPr>
          </a:p>
          <a:p>
            <a:pPr marL="457200" lvl="1" indent="0">
              <a:spcBef>
                <a:spcPts val="0"/>
              </a:spcBef>
              <a:spcAft>
                <a:spcPts val="600"/>
              </a:spcAft>
              <a:buNone/>
            </a:pPr>
            <a:r>
              <a:rPr lang="en-US" dirty="0" smtClean="0">
                <a:solidFill>
                  <a:srgbClr val="572678"/>
                </a:solidFill>
              </a:rPr>
              <a:t>Detailed statistics is also available within </a:t>
            </a:r>
            <a:r>
              <a:rPr lang="en-US" smtClean="0">
                <a:solidFill>
                  <a:srgbClr val="572678"/>
                </a:solidFill>
              </a:rPr>
              <a:t>the platform.</a:t>
            </a:r>
            <a:endParaRPr lang="en-US" dirty="0" smtClean="0">
              <a:solidFill>
                <a:srgbClr val="572678"/>
              </a:solidFill>
            </a:endParaRPr>
          </a:p>
          <a:p>
            <a:pPr marL="457200" lvl="1" indent="0">
              <a:spcBef>
                <a:spcPts val="0"/>
              </a:spcBef>
              <a:spcAft>
                <a:spcPts val="600"/>
              </a:spcAft>
              <a:buNone/>
            </a:pPr>
            <a:endParaRPr lang="en-US" dirty="0">
              <a:solidFill>
                <a:srgbClr val="572678"/>
              </a:solidFill>
            </a:endParaRPr>
          </a:p>
          <a:p>
            <a:pPr marL="457200" lvl="1" indent="0">
              <a:spcBef>
                <a:spcPts val="0"/>
              </a:spcBef>
              <a:spcAft>
                <a:spcPts val="600"/>
              </a:spcAft>
              <a:buNone/>
            </a:pPr>
            <a:endParaRPr lang="en-US" dirty="0" smtClean="0">
              <a:solidFill>
                <a:srgbClr val="572678"/>
              </a:solidFill>
            </a:endParaRPr>
          </a:p>
          <a:p>
            <a:pPr marL="914400" lvl="1" indent="-457200">
              <a:spcBef>
                <a:spcPts val="0"/>
              </a:spcBef>
              <a:spcAft>
                <a:spcPts val="600"/>
              </a:spcAft>
              <a:buAutoNum type="arabicPeriod"/>
            </a:pPr>
            <a:endParaRPr lang="en-US" dirty="0">
              <a:solidFill>
                <a:srgbClr val="572678"/>
              </a:solidFill>
            </a:endParaRPr>
          </a:p>
          <a:p>
            <a:pPr marL="1200150" lvl="1" indent="-742950">
              <a:spcBef>
                <a:spcPts val="0"/>
              </a:spcBef>
              <a:spcAft>
                <a:spcPts val="600"/>
              </a:spcAft>
              <a:buAutoNum type="arabicPeriod"/>
            </a:pPr>
            <a:endParaRPr lang="en-US" dirty="0" smtClean="0">
              <a:solidFill>
                <a:srgbClr val="572678"/>
              </a:solidFill>
            </a:endParaRPr>
          </a:p>
          <a:p>
            <a:pPr marL="457200" lvl="1" indent="0">
              <a:buNone/>
            </a:pPr>
            <a:endParaRPr lang="en-US" dirty="0" smtClean="0">
              <a:solidFill>
                <a:srgbClr val="572678"/>
              </a:solidFill>
            </a:endParaRPr>
          </a:p>
          <a:p>
            <a:pPr marL="0" indent="0">
              <a:buNone/>
            </a:pPr>
            <a:endParaRPr lang="en-US" sz="2400" dirty="0" smtClean="0">
              <a:solidFill>
                <a:srgbClr val="572678"/>
              </a:solidFill>
            </a:endParaRPr>
          </a:p>
          <a:p>
            <a:pPr marL="0" indent="0">
              <a:buNone/>
            </a:pPr>
            <a:r>
              <a:rPr lang="en-US" sz="2400" dirty="0" smtClean="0"/>
              <a:t>	</a:t>
            </a:r>
            <a:endParaRPr lang="en-US" sz="2400" dirty="0"/>
          </a:p>
        </p:txBody>
      </p:sp>
    </p:spTree>
    <p:extLst>
      <p:ext uri="{BB962C8B-B14F-4D97-AF65-F5344CB8AC3E}">
        <p14:creationId xmlns:p14="http://schemas.microsoft.com/office/powerpoint/2010/main" val="402765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a 12">
            <a:extLst>
              <a:ext uri="{FF2B5EF4-FFF2-40B4-BE49-F238E27FC236}">
                <a16:creationId xmlns:a16="http://schemas.microsoft.com/office/drawing/2014/main" xmlns="" id="{2140BF0F-3BB9-4146-BC8A-577F823BA4F0}"/>
              </a:ext>
            </a:extLst>
          </p:cNvPr>
          <p:cNvGrpSpPr/>
          <p:nvPr/>
        </p:nvGrpSpPr>
        <p:grpSpPr>
          <a:xfrm>
            <a:off x="5390865" y="1744333"/>
            <a:ext cx="3274081" cy="3369333"/>
            <a:chOff x="1065319" y="3204991"/>
            <a:chExt cx="942699" cy="942699"/>
          </a:xfrm>
        </p:grpSpPr>
        <p:sp>
          <p:nvSpPr>
            <p:cNvPr id="3" name="Owal 13">
              <a:extLst>
                <a:ext uri="{FF2B5EF4-FFF2-40B4-BE49-F238E27FC236}">
                  <a16:creationId xmlns:a16="http://schemas.microsoft.com/office/drawing/2014/main" xmlns="" id="{5F3D3DC3-C000-4C59-BF4C-931F2091E123}"/>
                </a:ext>
              </a:extLst>
            </p:cNvPr>
            <p:cNvSpPr/>
            <p:nvPr/>
          </p:nvSpPr>
          <p:spPr>
            <a:xfrm>
              <a:off x="1065319" y="3204991"/>
              <a:ext cx="942699" cy="942699"/>
            </a:xfrm>
            <a:prstGeom prst="ellipse">
              <a:avLst/>
            </a:prstGeom>
            <a:solidFill>
              <a:srgbClr val="D40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15" descr="Obraz zawierający koło&#10;&#10;Opis wygenerowany automatycznie">
              <a:extLst>
                <a:ext uri="{FF2B5EF4-FFF2-40B4-BE49-F238E27FC236}">
                  <a16:creationId xmlns:a16="http://schemas.microsoft.com/office/drawing/2014/main" xmlns="" id="{F5BE6FBA-AE87-4C75-ABA7-1A0B1AD830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2775" y="3324850"/>
              <a:ext cx="545568" cy="545568"/>
            </a:xfrm>
            <a:prstGeom prst="rect">
              <a:avLst/>
            </a:prstGeom>
          </p:spPr>
        </p:pic>
      </p:grpSp>
    </p:spTree>
    <p:extLst>
      <p:ext uri="{BB962C8B-B14F-4D97-AF65-F5344CB8AC3E}">
        <p14:creationId xmlns:p14="http://schemas.microsoft.com/office/powerpoint/2010/main" val="2234071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xmlns="" id="{CC88A9E7-0116-4AF8-B995-975B35ABCBD7}"/>
              </a:ext>
            </a:extLst>
          </p:cNvPr>
          <p:cNvSpPr>
            <a:spLocks noGrp="1"/>
          </p:cNvSpPr>
          <p:nvPr>
            <p:ph type="title"/>
          </p:nvPr>
        </p:nvSpPr>
        <p:spPr>
          <a:xfrm>
            <a:off x="305540" y="6187736"/>
            <a:ext cx="4109621" cy="363984"/>
          </a:xfrm>
        </p:spPr>
        <p:txBody>
          <a:bodyPr/>
          <a:lstStyle/>
          <a:p>
            <a:endParaRPr lang="en-US" dirty="0"/>
          </a:p>
        </p:txBody>
      </p:sp>
      <p:sp>
        <p:nvSpPr>
          <p:cNvPr id="4" name="Google Shape;238;p30">
            <a:extLst>
              <a:ext uri="{FF2B5EF4-FFF2-40B4-BE49-F238E27FC236}">
                <a16:creationId xmlns:a16="http://schemas.microsoft.com/office/drawing/2014/main" xmlns="" id="{2EB555EB-8148-45A9-BCEC-B0F1E7BC2955}"/>
              </a:ext>
            </a:extLst>
          </p:cNvPr>
          <p:cNvSpPr/>
          <p:nvPr/>
        </p:nvSpPr>
        <p:spPr>
          <a:xfrm>
            <a:off x="305540" y="4694830"/>
            <a:ext cx="9862042" cy="2163171"/>
          </a:xfrm>
          <a:prstGeom prst="rect">
            <a:avLst/>
          </a:prstGeom>
          <a:solidFill>
            <a:srgbClr val="57267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268288"/>
            <a:r>
              <a:rPr lang="en-US" sz="2400" dirty="0">
                <a:solidFill>
                  <a:schemeClr val="bg1"/>
                </a:solidFill>
                <a:latin typeface="+mj-lt"/>
                <a:cs typeface="Arial" panose="020B0604020202020204" pitchFamily="34" charset="0"/>
              </a:rPr>
              <a:t>This webinar was prepared within the </a:t>
            </a:r>
            <a:r>
              <a:rPr lang="en-US" sz="2400" b="1" i="1" dirty="0">
                <a:solidFill>
                  <a:schemeClr val="bg1"/>
                </a:solidFill>
                <a:latin typeface="+mj-lt"/>
                <a:cs typeface="Arial" panose="020B0604020202020204" pitchFamily="34" charset="0"/>
              </a:rPr>
              <a:t>Financial literacy through public libraries project</a:t>
            </a:r>
            <a:r>
              <a:rPr lang="en-US" sz="2400" dirty="0">
                <a:solidFill>
                  <a:schemeClr val="bg1"/>
                </a:solidFill>
                <a:latin typeface="+mj-lt"/>
                <a:cs typeface="Arial" panose="020B0604020202020204" pitchFamily="34" charset="0"/>
              </a:rPr>
              <a:t>, c</a:t>
            </a:r>
            <a:r>
              <a:rPr lang="pl-PL" sz="2400" dirty="0">
                <a:solidFill>
                  <a:schemeClr val="bg1"/>
                </a:solidFill>
                <a:latin typeface="+mj-lt"/>
              </a:rPr>
              <a:t>o-f</a:t>
            </a:r>
            <a:r>
              <a:rPr lang="en-US" sz="2400" dirty="0" err="1">
                <a:solidFill>
                  <a:schemeClr val="bg1"/>
                </a:solidFill>
                <a:latin typeface="+mj-lt"/>
              </a:rPr>
              <a:t>unded</a:t>
            </a:r>
            <a:r>
              <a:rPr lang="en-US" sz="2400" dirty="0">
                <a:solidFill>
                  <a:schemeClr val="bg1"/>
                </a:solidFill>
                <a:latin typeface="+mj-lt"/>
              </a:rPr>
              <a:t> by </a:t>
            </a:r>
            <a:r>
              <a:rPr lang="pl-PL" sz="2400" dirty="0">
                <a:solidFill>
                  <a:schemeClr val="bg1"/>
                </a:solidFill>
                <a:latin typeface="+mj-lt"/>
              </a:rPr>
              <a:t>the </a:t>
            </a:r>
            <a:r>
              <a:rPr lang="en-US" sz="2400" dirty="0">
                <a:solidFill>
                  <a:schemeClr val="bg1"/>
                </a:solidFill>
                <a:latin typeface="+mj-lt"/>
              </a:rPr>
              <a:t>Erasmus+ </a:t>
            </a:r>
            <a:r>
              <a:rPr lang="pl-PL" sz="2400" dirty="0">
                <a:solidFill>
                  <a:schemeClr val="bg1"/>
                </a:solidFill>
                <a:latin typeface="+mj-lt"/>
              </a:rPr>
              <a:t>P</a:t>
            </a:r>
            <a:r>
              <a:rPr lang="en-US" sz="2400" dirty="0">
                <a:solidFill>
                  <a:schemeClr val="bg1"/>
                </a:solidFill>
                <a:latin typeface="+mj-lt"/>
              </a:rPr>
              <a:t>rogram</a:t>
            </a:r>
            <a:r>
              <a:rPr lang="pl-PL" sz="2400" dirty="0">
                <a:solidFill>
                  <a:schemeClr val="bg1"/>
                </a:solidFill>
                <a:latin typeface="+mj-lt"/>
              </a:rPr>
              <a:t>me of the European Union</a:t>
            </a:r>
            <a:r>
              <a:rPr lang="en-US" sz="2400" dirty="0">
                <a:solidFill>
                  <a:schemeClr val="bg1"/>
                </a:solidFill>
                <a:latin typeface="+mj-lt"/>
              </a:rPr>
              <a:t>, Agreement No 2018-1-PL01-KA204-050839</a:t>
            </a:r>
            <a:endParaRPr lang="pl-PL" sz="2400" dirty="0">
              <a:solidFill>
                <a:schemeClr val="bg1"/>
              </a:solidFill>
              <a:latin typeface="+mj-lt"/>
            </a:endParaRPr>
          </a:p>
          <a:p>
            <a:pPr marL="268288"/>
            <a:endParaRPr lang="en-US" sz="2400" dirty="0">
              <a:solidFill>
                <a:schemeClr val="bg1"/>
              </a:solidFill>
              <a:latin typeface="+mj-lt"/>
            </a:endParaRPr>
          </a:p>
          <a:p>
            <a:pPr marL="268288"/>
            <a:r>
              <a:rPr lang="en-US" sz="2400" b="1" dirty="0">
                <a:solidFill>
                  <a:schemeClr val="bg1"/>
                </a:solidFill>
                <a:latin typeface="+mj-lt"/>
              </a:rPr>
              <a:t>FINLIT – Bulgaria team </a:t>
            </a:r>
            <a:endParaRPr lang="pl-PL" sz="2400" b="1" dirty="0">
              <a:solidFill>
                <a:schemeClr val="bg1"/>
              </a:solidFill>
              <a:latin typeface="+mj-lt"/>
            </a:endParaRPr>
          </a:p>
          <a:p>
            <a:pPr lvl="0" algn="ct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5826308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7267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45801" y="2367725"/>
            <a:ext cx="8511252" cy="1570502"/>
          </a:xfrm>
          <a:noFill/>
        </p:spPr>
        <p:txBody>
          <a:bodyPr anchor="t">
            <a:normAutofit/>
          </a:bodyPr>
          <a:lstStyle/>
          <a:p>
            <a:pPr algn="l"/>
            <a:r>
              <a:rPr lang="en-US" sz="2800" dirty="0">
                <a:solidFill>
                  <a:schemeClr val="bg1"/>
                </a:solidFill>
                <a:latin typeface="Arial" panose="020B0604020202020204" pitchFamily="34" charset="0"/>
                <a:cs typeface="Arial" panose="020B0604020202020204" pitchFamily="34" charset="0"/>
              </a:rPr>
              <a:t>https://finlit.eu</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2447309" y="2089934"/>
            <a:ext cx="793843" cy="0"/>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308" y="725004"/>
            <a:ext cx="3143263" cy="99902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67725"/>
            <a:ext cx="1556391" cy="2515038"/>
          </a:xfrm>
          <a:prstGeom prst="rect">
            <a:avLst/>
          </a:prstGeom>
        </p:spPr>
      </p:pic>
      <p:pic>
        <p:nvPicPr>
          <p:cNvPr id="10" name="Google Shape;239;p30" descr="Obraz zawierający obiekt&#10;&#10;Opis wygenerowany automatycznie">
            <a:extLst>
              <a:ext uri="{FF2B5EF4-FFF2-40B4-BE49-F238E27FC236}">
                <a16:creationId xmlns:a16="http://schemas.microsoft.com/office/drawing/2014/main" xmlns="" id="{6821DE5B-B085-49D7-8414-7AA507D8C3DE}"/>
              </a:ext>
            </a:extLst>
          </p:cNvPr>
          <p:cNvPicPr preferRelativeResize="0"/>
          <p:nvPr/>
        </p:nvPicPr>
        <p:blipFill rotWithShape="1">
          <a:blip r:embed="rId4">
            <a:alphaModFix/>
          </a:blip>
          <a:srcRect/>
          <a:stretch/>
        </p:blipFill>
        <p:spPr>
          <a:xfrm flipH="1">
            <a:off x="7809071" y="4001289"/>
            <a:ext cx="2279462" cy="1376636"/>
          </a:xfrm>
          <a:prstGeom prst="rect">
            <a:avLst/>
          </a:prstGeom>
          <a:noFill/>
          <a:ln>
            <a:noFill/>
          </a:ln>
        </p:spPr>
      </p:pic>
      <p:sp>
        <p:nvSpPr>
          <p:cNvPr id="11" name="Google Shape;240;p30">
            <a:extLst>
              <a:ext uri="{FF2B5EF4-FFF2-40B4-BE49-F238E27FC236}">
                <a16:creationId xmlns:a16="http://schemas.microsoft.com/office/drawing/2014/main" xmlns="" id="{C24A4CA2-F985-44F2-8DED-E556AD7A728F}"/>
              </a:ext>
            </a:extLst>
          </p:cNvPr>
          <p:cNvSpPr/>
          <p:nvPr/>
        </p:nvSpPr>
        <p:spPr>
          <a:xfrm>
            <a:off x="8493108" y="2626659"/>
            <a:ext cx="1914916" cy="998585"/>
          </a:xfrm>
          <a:prstGeom prst="wedgeEllipseCallout">
            <a:avLst>
              <a:gd name="adj1" fmla="val -20833"/>
              <a:gd name="adj2" fmla="val 62500"/>
            </a:avLst>
          </a:prstGeom>
          <a:solidFill>
            <a:srgbClr val="FFECD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pl-PL" b="1" dirty="0">
                <a:solidFill>
                  <a:srgbClr val="572678"/>
                </a:solidFill>
                <a:latin typeface="Arial"/>
                <a:ea typeface="Arial"/>
                <a:cs typeface="Arial"/>
                <a:sym typeface="Arial"/>
              </a:rPr>
              <a:t>Goodbye</a:t>
            </a:r>
            <a:endParaRPr sz="18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89962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xmlns="" id="{A85C8B35-862C-48B1-9F89-20189E3A299D}"/>
              </a:ext>
            </a:extLst>
          </p:cNvPr>
          <p:cNvSpPr>
            <a:spLocks noGrp="1"/>
          </p:cNvSpPr>
          <p:nvPr>
            <p:ph type="title"/>
          </p:nvPr>
        </p:nvSpPr>
        <p:spPr>
          <a:xfrm>
            <a:off x="5636479" y="2274604"/>
            <a:ext cx="5908433" cy="2551137"/>
          </a:xfrm>
        </p:spPr>
        <p:txBody>
          <a:bodyPr>
            <a:normAutofit/>
          </a:bodyPr>
          <a:lstStyle/>
          <a:p>
            <a:pPr marL="0" lvl="0" indent="0">
              <a:spcAft>
                <a:spcPts val="3600"/>
              </a:spcAft>
            </a:pPr>
            <a:r>
              <a:rPr lang="en-US" b="0" dirty="0">
                <a:latin typeface="+mn-lt"/>
                <a:cs typeface="Arial" panose="020B0604020202020204" pitchFamily="34" charset="0"/>
              </a:rPr>
              <a:t>FINLIT learning management system </a:t>
            </a:r>
            <a:r>
              <a:rPr lang="pl-PL" sz="6000" dirty="0">
                <a:cs typeface="Arial" panose="020B0604020202020204" pitchFamily="34" charset="0"/>
              </a:rPr>
              <a:t/>
            </a:r>
            <a:br>
              <a:rPr lang="pl-PL" sz="6000" dirty="0">
                <a:cs typeface="Arial" panose="020B0604020202020204" pitchFamily="34" charset="0"/>
              </a:rPr>
            </a:br>
            <a:r>
              <a:rPr lang="pl-PL" sz="2000" dirty="0">
                <a:cs typeface="Arial" panose="020B0604020202020204" pitchFamily="34" charset="0"/>
              </a:rPr>
              <a:t> </a:t>
            </a:r>
            <a:r>
              <a:rPr lang="en-US" sz="6000" dirty="0">
                <a:cs typeface="Arial" panose="020B0604020202020204" pitchFamily="34" charset="0"/>
              </a:rPr>
              <a:t/>
            </a:r>
            <a:br>
              <a:rPr lang="en-US" sz="6000" dirty="0">
                <a:cs typeface="Arial" panose="020B0604020202020204" pitchFamily="34" charset="0"/>
              </a:rPr>
            </a:br>
            <a:r>
              <a:rPr lang="en-US" sz="3600" b="0" dirty="0">
                <a:cs typeface="Arial" panose="020B0604020202020204" pitchFamily="34" charset="0"/>
              </a:rPr>
              <a:t>LMS, extensions, requirements </a:t>
            </a:r>
            <a:endParaRPr lang="pl-PL" b="0" dirty="0"/>
          </a:p>
        </p:txBody>
      </p:sp>
    </p:spTree>
    <p:extLst>
      <p:ext uri="{BB962C8B-B14F-4D97-AF65-F5344CB8AC3E}">
        <p14:creationId xmlns:p14="http://schemas.microsoft.com/office/powerpoint/2010/main" val="1190711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30992ED3-FA99-4FAD-A3CA-2B9B3BB8B4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9870" y="643467"/>
            <a:ext cx="3424430" cy="557318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19870" y="641350"/>
            <a:ext cx="3414426" cy="5573182"/>
          </a:xfrm>
          <a:solidFill>
            <a:srgbClr val="572678"/>
          </a:solidFill>
        </p:spPr>
        <p:txBody>
          <a:bodyPr anchor="ctr" anchorCtr="0">
            <a:normAutofit/>
          </a:bodyPr>
          <a:lstStyle/>
          <a:p>
            <a:pPr algn="ctr"/>
            <a:r>
              <a:rPr lang="en-US" dirty="0">
                <a:solidFill>
                  <a:schemeClr val="bg1"/>
                </a:solidFill>
                <a:latin typeface="+mn-lt"/>
                <a:cs typeface="Arial" panose="020B0604020202020204" pitchFamily="34" charset="0"/>
              </a:rPr>
              <a:t>FINLIT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project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is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about </a:t>
            </a:r>
            <a:br>
              <a:rPr lang="en-US" dirty="0">
                <a:solidFill>
                  <a:schemeClr val="bg1"/>
                </a:solidFill>
                <a:latin typeface="+mn-lt"/>
                <a:cs typeface="Arial" panose="020B0604020202020204" pitchFamily="34" charset="0"/>
              </a:rPr>
            </a:br>
            <a:r>
              <a:rPr lang="en-US" dirty="0">
                <a:solidFill>
                  <a:schemeClr val="bg1"/>
                </a:solidFill>
                <a:latin typeface="+mn-lt"/>
                <a:cs typeface="Arial" panose="020B0604020202020204" pitchFamily="34" charset="0"/>
              </a:rPr>
              <a:t>e-learning</a:t>
            </a:r>
          </a:p>
        </p:txBody>
      </p:sp>
      <p:pic>
        <p:nvPicPr>
          <p:cNvPr id="8" name="Picture 7" descr="A picture containing drawing&#10;&#10;Description automatically generated">
            <a:extLst>
              <a:ext uri="{FF2B5EF4-FFF2-40B4-BE49-F238E27FC236}">
                <a16:creationId xmlns:a16="http://schemas.microsoft.com/office/drawing/2014/main" xmlns="" id="{DCFC8E9E-7C4B-4972-B791-A1A26FF8E4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34" y="809679"/>
            <a:ext cx="5623360" cy="1602658"/>
          </a:xfrm>
          <a:prstGeom prst="rect">
            <a:avLst/>
          </a:prstGeom>
        </p:spPr>
      </p:pic>
      <p:sp>
        <p:nvSpPr>
          <p:cNvPr id="3" name="Content Placeholder 2"/>
          <p:cNvSpPr>
            <a:spLocks noGrp="1"/>
          </p:cNvSpPr>
          <p:nvPr>
            <p:ph idx="1"/>
          </p:nvPr>
        </p:nvSpPr>
        <p:spPr>
          <a:xfrm>
            <a:off x="804334" y="2886948"/>
            <a:ext cx="6883005" cy="3327585"/>
          </a:xfrm>
          <a:solidFill>
            <a:schemeClr val="bg1"/>
          </a:solidFill>
        </p:spPr>
        <p:txBody>
          <a:bodyPr numCol="1" spcCol="365760">
            <a:noAutofit/>
          </a:bodyPr>
          <a:lstStyle/>
          <a:p>
            <a:pPr marL="0" lvl="0" indent="0">
              <a:spcBef>
                <a:spcPts val="0"/>
              </a:spcBef>
              <a:spcAft>
                <a:spcPts val="1200"/>
              </a:spcAft>
              <a:buClr>
                <a:srgbClr val="572678"/>
              </a:buClr>
              <a:buSzPts val="2590"/>
              <a:buNone/>
            </a:pPr>
            <a:r>
              <a:rPr lang="en-US" sz="2400" dirty="0">
                <a:solidFill>
                  <a:srgbClr val="572678"/>
                </a:solidFill>
              </a:rPr>
              <a:t>“</a:t>
            </a:r>
            <a:r>
              <a:rPr lang="en-US" sz="2400" b="1" dirty="0">
                <a:solidFill>
                  <a:srgbClr val="572678"/>
                </a:solidFill>
              </a:rPr>
              <a:t>Blended education, </a:t>
            </a:r>
            <a:r>
              <a:rPr lang="en-US" sz="2400" dirty="0">
                <a:solidFill>
                  <a:srgbClr val="572678"/>
                </a:solidFill>
              </a:rPr>
              <a:t>also known as </a:t>
            </a:r>
            <a:r>
              <a:rPr lang="en-US" sz="2400" b="1" dirty="0">
                <a:solidFill>
                  <a:srgbClr val="572678"/>
                </a:solidFill>
              </a:rPr>
              <a:t>hybrid learning</a:t>
            </a:r>
            <a:r>
              <a:rPr lang="en-US" sz="2400" dirty="0">
                <a:solidFill>
                  <a:srgbClr val="572678"/>
                </a:solidFill>
              </a:rPr>
              <a:t>, combines classroom and online education. In other words, this methodology integrates online with </a:t>
            </a:r>
            <a:r>
              <a:rPr lang="en-US" sz="2400" b="1" dirty="0">
                <a:solidFill>
                  <a:srgbClr val="572678"/>
                </a:solidFill>
              </a:rPr>
              <a:t>traditional face-to-face </a:t>
            </a:r>
            <a:r>
              <a:rPr lang="en-US" sz="2400" dirty="0">
                <a:solidFill>
                  <a:srgbClr val="572678"/>
                </a:solidFill>
              </a:rPr>
              <a:t>teaching activities in a planned, pedagogically valuable manner. </a:t>
            </a:r>
            <a:endParaRPr lang="pl-PL" sz="2400" dirty="0">
              <a:solidFill>
                <a:srgbClr val="572678"/>
              </a:solidFill>
            </a:endParaRPr>
          </a:p>
          <a:p>
            <a:pPr marL="0" lvl="0" indent="0">
              <a:spcBef>
                <a:spcPts val="0"/>
              </a:spcBef>
              <a:spcAft>
                <a:spcPts val="1200"/>
              </a:spcAft>
              <a:buClr>
                <a:srgbClr val="572678"/>
              </a:buClr>
              <a:buSzPts val="2590"/>
              <a:buNone/>
            </a:pPr>
            <a:r>
              <a:rPr lang="en-US" sz="2400" dirty="0">
                <a:solidFill>
                  <a:srgbClr val="572678"/>
                </a:solidFill>
              </a:rPr>
              <a:t>Significant parts of this process are computer-mediated activities. These activities will be developed and integrated into the main project outcome - open source educational platform, based on MOODLE.”</a:t>
            </a:r>
          </a:p>
          <a:p>
            <a:pPr marL="0" lvl="0" indent="0">
              <a:spcBef>
                <a:spcPts val="0"/>
              </a:spcBef>
              <a:spcAft>
                <a:spcPts val="1200"/>
              </a:spcAft>
              <a:buClr>
                <a:srgbClr val="572678"/>
              </a:buClr>
              <a:buSzPts val="2590"/>
              <a:buNone/>
            </a:pPr>
            <a:endParaRPr lang="en-US" sz="2400" dirty="0">
              <a:solidFill>
                <a:srgbClr val="572678"/>
              </a:solidFill>
            </a:endParaRPr>
          </a:p>
          <a:p>
            <a:pPr marL="0" lvl="0" indent="0">
              <a:spcBef>
                <a:spcPts val="0"/>
              </a:spcBef>
              <a:spcAft>
                <a:spcPts val="1200"/>
              </a:spcAft>
              <a:buClr>
                <a:srgbClr val="572678"/>
              </a:buClr>
              <a:buSzPts val="2590"/>
              <a:buNone/>
            </a:pPr>
            <a:endParaRPr lang="en-US" sz="2400" dirty="0">
              <a:solidFill>
                <a:srgbClr val="572678"/>
              </a:solidFill>
            </a:endParaRP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19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3150"/>
          </a:xfrm>
          <a:noFill/>
        </p:spPr>
        <p:txBody>
          <a:bodyPr anchor="b" anchorCtr="0">
            <a:normAutofit/>
          </a:bodyPr>
          <a:lstStyle/>
          <a:p>
            <a:r>
              <a:rPr lang="en-US" sz="3200" b="1" dirty="0">
                <a:solidFill>
                  <a:srgbClr val="572678"/>
                </a:solidFill>
                <a:latin typeface="+mn-lt"/>
                <a:cs typeface="Arial" panose="020B0604020202020204" pitchFamily="34" charset="0"/>
              </a:rPr>
              <a:t>FINLIT learning environment</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a:stretch>
            <a:fillRect/>
          </a:stretch>
        </p:blipFill>
        <p:spPr>
          <a:xfrm>
            <a:off x="1531732" y="1731327"/>
            <a:ext cx="9120226" cy="4922571"/>
          </a:xfrm>
          <a:prstGeom prst="rect">
            <a:avLst/>
          </a:prstGeom>
        </p:spPr>
      </p:pic>
    </p:spTree>
    <p:extLst>
      <p:ext uri="{BB962C8B-B14F-4D97-AF65-F5344CB8AC3E}">
        <p14:creationId xmlns:p14="http://schemas.microsoft.com/office/powerpoint/2010/main" val="252485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8"/>
          <p:cNvSpPr txBox="1">
            <a:spLocks noGrp="1"/>
          </p:cNvSpPr>
          <p:nvPr>
            <p:ph type="title"/>
          </p:nvPr>
        </p:nvSpPr>
        <p:spPr>
          <a:xfrm>
            <a:off x="4977968" y="1662776"/>
            <a:ext cx="7886700" cy="478253"/>
          </a:xfrm>
          <a:prstGeom prst="rect">
            <a:avLst/>
          </a:prstGeom>
          <a:noFill/>
          <a:ln>
            <a:noFill/>
          </a:ln>
        </p:spPr>
        <p:txBody>
          <a:bodyPr spcFirstLastPara="1" vert="horz" wrap="square" lIns="91425" tIns="45700" rIns="91425" bIns="45700" rtlCol="0" anchor="ctr" anchorCtr="0">
            <a:noAutofit/>
          </a:bodyPr>
          <a:lstStyle/>
          <a:p>
            <a:r>
              <a:rPr lang="en-US" sz="3200" dirty="0">
                <a:solidFill>
                  <a:srgbClr val="D40861"/>
                </a:solidFill>
                <a:latin typeface="+mn-lt"/>
              </a:rPr>
              <a:t>Multilingual platform </a:t>
            </a:r>
            <a:endParaRPr sz="3200" dirty="0">
              <a:solidFill>
                <a:srgbClr val="D40861"/>
              </a:solidFill>
              <a:latin typeface="+mn-lt"/>
            </a:endParaRPr>
          </a:p>
        </p:txBody>
      </p:sp>
      <p:sp>
        <p:nvSpPr>
          <p:cNvPr id="209" name="Google Shape;209;p28"/>
          <p:cNvSpPr txBox="1">
            <a:spLocks noGrp="1"/>
          </p:cNvSpPr>
          <p:nvPr>
            <p:ph type="body" idx="4294967295"/>
          </p:nvPr>
        </p:nvSpPr>
        <p:spPr>
          <a:xfrm>
            <a:off x="4977968" y="2525763"/>
            <a:ext cx="5053012" cy="3811587"/>
          </a:xfrm>
          <a:prstGeom prst="rect">
            <a:avLst/>
          </a:prstGeom>
          <a:noFill/>
          <a:ln>
            <a:noFill/>
          </a:ln>
        </p:spPr>
        <p:txBody>
          <a:bodyPr spcFirstLastPara="1" vert="horz" wrap="square" lIns="91425" tIns="45700" rIns="91425" bIns="45700" rtlCol="0" anchor="t" anchorCtr="0">
            <a:noAutofit/>
          </a:bodyPr>
          <a:lstStyle/>
          <a:p>
            <a:pPr marL="0" indent="0" fontAlgn="base">
              <a:buNone/>
            </a:pPr>
            <a:r>
              <a:rPr lang="en-US" sz="2400" b="1" dirty="0">
                <a:solidFill>
                  <a:srgbClr val="572678"/>
                </a:solidFill>
              </a:rPr>
              <a:t>Bulgarian </a:t>
            </a:r>
          </a:p>
          <a:p>
            <a:pPr marL="0" indent="0" fontAlgn="base">
              <a:buNone/>
            </a:pPr>
            <a:r>
              <a:rPr lang="en-US" sz="2400" b="1" dirty="0">
                <a:solidFill>
                  <a:srgbClr val="572678"/>
                </a:solidFill>
              </a:rPr>
              <a:t>Romanian</a:t>
            </a:r>
          </a:p>
          <a:p>
            <a:pPr marL="0" indent="0" fontAlgn="base">
              <a:buNone/>
            </a:pPr>
            <a:r>
              <a:rPr lang="en-US" sz="2400" b="1" dirty="0">
                <a:solidFill>
                  <a:srgbClr val="572678"/>
                </a:solidFill>
              </a:rPr>
              <a:t>Slovenian</a:t>
            </a:r>
          </a:p>
          <a:p>
            <a:pPr marL="0" indent="0" fontAlgn="base">
              <a:buNone/>
            </a:pPr>
            <a:r>
              <a:rPr lang="en-US" sz="2400" b="1" dirty="0">
                <a:solidFill>
                  <a:srgbClr val="572678"/>
                </a:solidFill>
              </a:rPr>
              <a:t>Polish</a:t>
            </a:r>
          </a:p>
          <a:p>
            <a:pPr marL="0" indent="0" fontAlgn="base">
              <a:buNone/>
            </a:pPr>
            <a:endParaRPr lang="en-US" sz="2400" b="1" dirty="0">
              <a:solidFill>
                <a:srgbClr val="572678"/>
              </a:solidFill>
            </a:endParaRPr>
          </a:p>
          <a:p>
            <a:pPr marL="0" indent="0" fontAlgn="base">
              <a:buNone/>
            </a:pPr>
            <a:r>
              <a:rPr lang="en-US" sz="2400" b="1" dirty="0">
                <a:solidFill>
                  <a:srgbClr val="572678"/>
                </a:solidFill>
              </a:rPr>
              <a:t>English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609053" cy="1073150"/>
          </a:xfrm>
          <a:noFill/>
        </p:spPr>
        <p:txBody>
          <a:bodyPr anchor="b" anchorCtr="0">
            <a:normAutofit/>
          </a:bodyPr>
          <a:lstStyle/>
          <a:p>
            <a:r>
              <a:rPr lang="en-US" sz="3200" b="1" dirty="0">
                <a:solidFill>
                  <a:srgbClr val="572678"/>
                </a:solidFill>
                <a:latin typeface="+mn-lt"/>
                <a:cs typeface="Arial" panose="020B0604020202020204" pitchFamily="34" charset="0"/>
              </a:rPr>
              <a:t>Learning Management System - LMS </a:t>
            </a:r>
            <a:endParaRPr lang="en-US" sz="3200" dirty="0">
              <a:solidFill>
                <a:srgbClr val="572678"/>
              </a:solidFill>
              <a:latin typeface="+mn-lt"/>
              <a:cs typeface="Arial" panose="020B0604020202020204" pitchFamily="34" charset="0"/>
            </a:endParaRPr>
          </a:p>
        </p:txBody>
      </p:sp>
      <p:sp>
        <p:nvSpPr>
          <p:cNvPr id="3" name="Content Placeholder 2"/>
          <p:cNvSpPr>
            <a:spLocks noGrp="1"/>
          </p:cNvSpPr>
          <p:nvPr>
            <p:ph idx="1"/>
          </p:nvPr>
        </p:nvSpPr>
        <p:spPr>
          <a:xfrm>
            <a:off x="782551" y="1715284"/>
            <a:ext cx="11050463" cy="4571217"/>
          </a:xfrm>
        </p:spPr>
        <p:txBody>
          <a:bodyPr numCol="1" spcCol="365760">
            <a:normAutofit/>
          </a:bodyPr>
          <a:lstStyle/>
          <a:p>
            <a:pPr marL="0" lvl="0" indent="0">
              <a:buClr>
                <a:srgbClr val="572678"/>
              </a:buClr>
              <a:buSzPts val="2590"/>
              <a:buNone/>
            </a:pPr>
            <a:endParaRPr lang="en-US" dirty="0">
              <a:solidFill>
                <a:srgbClr val="572678"/>
              </a:solidFill>
            </a:endParaRPr>
          </a:p>
          <a:p>
            <a:pPr marL="0" lvl="0" indent="0">
              <a:buClr>
                <a:srgbClr val="572678"/>
              </a:buClr>
              <a:buSzPts val="2590"/>
              <a:buNone/>
            </a:pPr>
            <a:endParaRPr lang="en-US" dirty="0">
              <a:solidFill>
                <a:srgbClr val="572678"/>
              </a:solidFill>
            </a:endParaRPr>
          </a:p>
          <a:p>
            <a:pPr marL="0" lvl="0" indent="0" algn="ctr">
              <a:buClr>
                <a:srgbClr val="572678"/>
              </a:buClr>
              <a:buSzPts val="2590"/>
              <a:buNone/>
            </a:pPr>
            <a:r>
              <a:rPr lang="en-US" sz="3200" dirty="0">
                <a:solidFill>
                  <a:srgbClr val="D40861"/>
                </a:solidFill>
              </a:rPr>
              <a:t>Learning management system (LMS) is a software </a:t>
            </a:r>
          </a:p>
          <a:p>
            <a:pPr marL="0" lvl="0" indent="0" algn="ctr">
              <a:buClr>
                <a:srgbClr val="572678"/>
              </a:buClr>
              <a:buSzPts val="2590"/>
              <a:buNone/>
            </a:pPr>
            <a:r>
              <a:rPr lang="en-US" sz="3200" dirty="0">
                <a:solidFill>
                  <a:srgbClr val="D40861"/>
                </a:solidFill>
              </a:rPr>
              <a:t>application that is used to deliver online training. </a:t>
            </a:r>
          </a:p>
          <a:p>
            <a:pPr marL="0" lvl="0" indent="0" algn="ctr">
              <a:buClr>
                <a:srgbClr val="572678"/>
              </a:buClr>
              <a:buSzPts val="2590"/>
              <a:buNone/>
            </a:pPr>
            <a:r>
              <a:rPr lang="en-US" sz="3200" dirty="0">
                <a:solidFill>
                  <a:srgbClr val="D40861"/>
                </a:solidFill>
              </a:rPr>
              <a:t>It allows to quickly create courses, enroll users easily and </a:t>
            </a:r>
          </a:p>
          <a:p>
            <a:pPr marL="0" lvl="0" indent="0" algn="ctr">
              <a:buClr>
                <a:srgbClr val="572678"/>
              </a:buClr>
              <a:buSzPts val="2590"/>
              <a:buNone/>
            </a:pPr>
            <a:r>
              <a:rPr lang="en-US" sz="3200" dirty="0">
                <a:solidFill>
                  <a:srgbClr val="D40861"/>
                </a:solidFill>
              </a:rPr>
              <a:t>accurately report on learner progress</a:t>
            </a:r>
            <a:r>
              <a:rPr lang="en-US" dirty="0">
                <a:solidFill>
                  <a:srgbClr val="D40861"/>
                </a:solidFill>
              </a:rPr>
              <a:t>.</a:t>
            </a:r>
          </a:p>
        </p:txBody>
      </p:sp>
      <p:cxnSp>
        <p:nvCxnSpPr>
          <p:cNvPr id="4" name="Łącznik prosty 27">
            <a:extLst>
              <a:ext uri="{FF2B5EF4-FFF2-40B4-BE49-F238E27FC236}">
                <a16:creationId xmlns:a16="http://schemas.microsoft.com/office/drawing/2014/main" xmlns="" id="{73826CF9-6F28-427B-A16C-26A841D51D96}"/>
              </a:ext>
            </a:extLst>
          </p:cNvPr>
          <p:cNvCxnSpPr>
            <a:cxnSpLocks/>
          </p:cNvCxnSpPr>
          <p:nvPr/>
        </p:nvCxnSpPr>
        <p:spPr>
          <a:xfrm>
            <a:off x="951884" y="642134"/>
            <a:ext cx="391141" cy="5566"/>
          </a:xfrm>
          <a:prstGeom prst="line">
            <a:avLst/>
          </a:prstGeom>
          <a:ln w="76200" cap="rnd">
            <a:solidFill>
              <a:srgbClr val="D408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6805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1450</Words>
  <Application>Microsoft Office PowerPoint</Application>
  <PresentationFormat>Widescreen</PresentationFormat>
  <Paragraphs>247</Paragraphs>
  <Slides>45</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Black</vt:lpstr>
      <vt:lpstr>Calibri</vt:lpstr>
      <vt:lpstr>Calibri Light</vt:lpstr>
      <vt:lpstr>Impact</vt:lpstr>
      <vt:lpstr>Wingdings</vt:lpstr>
      <vt:lpstr>Office Theme</vt:lpstr>
      <vt:lpstr>FINLIT Platform Functionalities </vt:lpstr>
      <vt:lpstr>Financial literacy through public libraries</vt:lpstr>
      <vt:lpstr>Elka Zlateva</vt:lpstr>
      <vt:lpstr>In this presentation</vt:lpstr>
      <vt:lpstr>FINLIT learning management system    LMS, extensions, requirements </vt:lpstr>
      <vt:lpstr>FINLIT  project  is  about  e-learning</vt:lpstr>
      <vt:lpstr>FINLIT learning environment</vt:lpstr>
      <vt:lpstr>Multilingual platform </vt:lpstr>
      <vt:lpstr>Learning Management System - LMS </vt:lpstr>
      <vt:lpstr>Purpose of the LMS</vt:lpstr>
      <vt:lpstr>Advantages of LMS </vt:lpstr>
      <vt:lpstr>Disadvantages of LMS </vt:lpstr>
      <vt:lpstr>Distance and blended learning </vt:lpstr>
      <vt:lpstr>FINLIT Learning Platform is based on Moodle</vt:lpstr>
      <vt:lpstr>FINLIT - Moodle+</vt:lpstr>
      <vt:lpstr>FINLIT Learning Platform Extensions</vt:lpstr>
      <vt:lpstr>FINLIT Learning Platform Extensions – examples </vt:lpstr>
      <vt:lpstr>FINLIT Learning Platform Extensions</vt:lpstr>
      <vt:lpstr>FINLIT Learning Platform Extensions - BigBlueButton Webinars</vt:lpstr>
      <vt:lpstr>FINLIT offers different types of e-learning</vt:lpstr>
      <vt:lpstr>FINLIT structure and roles   web site structure, user roles, how to organize webinars</vt:lpstr>
      <vt:lpstr>FINLIT Web Site Structure</vt:lpstr>
      <vt:lpstr>FINLIT - User roles 1/4</vt:lpstr>
      <vt:lpstr>FINLIT - User roles 2/4</vt:lpstr>
      <vt:lpstr>FINLIT - User roles 3/4</vt:lpstr>
      <vt:lpstr>FINLIT - User roles 4/4</vt:lpstr>
      <vt:lpstr> BigBlueButton Webinar </vt:lpstr>
      <vt:lpstr>FINLIT Learning content </vt:lpstr>
      <vt:lpstr>FINLIT Learning content</vt:lpstr>
      <vt:lpstr>PowerPoint Presentation</vt:lpstr>
      <vt:lpstr>Explore course content, scroll down the page</vt:lpstr>
      <vt:lpstr>Explore course content</vt:lpstr>
      <vt:lpstr>Read course content slide by slide, module by module </vt:lpstr>
      <vt:lpstr>ToT Course structure </vt:lpstr>
      <vt:lpstr>CERTIFICATE OF  COMPLETION </vt:lpstr>
      <vt:lpstr>PowerPoint Presentation</vt:lpstr>
      <vt:lpstr>FINLIT Training of trainers    how to train librarians </vt:lpstr>
      <vt:lpstr>Practical steps </vt:lpstr>
      <vt:lpstr>Create a learning path – variant </vt:lpstr>
      <vt:lpstr>Online training via the platform</vt:lpstr>
      <vt:lpstr>Communication with librarians  </vt:lpstr>
      <vt:lpstr>Monitoring the progress of the Trainees and statistics</vt:lpstr>
      <vt:lpstr>PowerPoint Presentation</vt:lpstr>
      <vt:lpstr>PowerPoint Presentation</vt:lpstr>
      <vt:lpstr>https://finlit.eu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FINLIT Platform Functionalities </dc:title>
  <dc:creator>Nikolay Zlatev</dc:creator>
  <cp:lastModifiedBy>info@tetracom.com</cp:lastModifiedBy>
  <cp:revision>10</cp:revision>
  <dcterms:created xsi:type="dcterms:W3CDTF">2020-07-13T04:10:38Z</dcterms:created>
  <dcterms:modified xsi:type="dcterms:W3CDTF">2020-07-13T10:58:24Z</dcterms:modified>
</cp:coreProperties>
</file>